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65" r:id="rId4"/>
    <p:sldId id="264" r:id="rId5"/>
    <p:sldId id="280" r:id="rId6"/>
    <p:sldId id="267" r:id="rId7"/>
    <p:sldId id="268" r:id="rId8"/>
    <p:sldId id="275" r:id="rId9"/>
    <p:sldId id="281" r:id="rId10"/>
    <p:sldId id="269" r:id="rId11"/>
    <p:sldId id="270" r:id="rId12"/>
    <p:sldId id="271" r:id="rId13"/>
    <p:sldId id="272" r:id="rId14"/>
    <p:sldId id="273" r:id="rId15"/>
    <p:sldId id="278" r:id="rId16"/>
    <p:sldId id="279" r:id="rId17"/>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AA73"/>
    <a:srgbClr val="385723"/>
    <a:srgbClr val="BD613C"/>
    <a:srgbClr val="BCAF4D"/>
    <a:srgbClr val="AA1803"/>
    <a:srgbClr val="F1BAA1"/>
    <a:srgbClr val="C0D9BC"/>
    <a:srgbClr val="6D8C00"/>
    <a:srgbClr val="F09252"/>
    <a:srgbClr val="F7A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20" autoAdjust="0"/>
    <p:restoredTop sz="94660"/>
  </p:normalViewPr>
  <p:slideViewPr>
    <p:cSldViewPr snapToGrid="0">
      <p:cViewPr varScale="1">
        <p:scale>
          <a:sx n="42" d="100"/>
          <a:sy n="42" d="100"/>
        </p:scale>
        <p:origin x="30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13/8/2023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13/8/2023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13/8/2023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13/8/2023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hyperlink" Target="https://www.streetdirectory.com/sg/golden-mile-complex/5001-beach-road-199588/12858_15512.html"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2.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3337559" y="13621188"/>
            <a:ext cx="4337885" cy="3860808"/>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275206" y="4267849"/>
              <a:ext cx="2685859" cy="20724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2334835" y="2841361"/>
              <a:ext cx="7776600" cy="3498927"/>
            </a:xfrm>
            <a:prstGeom prst="rect">
              <a:avLst/>
            </a:prstGeom>
            <a:solidFill>
              <a:srgbClr val="70AD47"/>
            </a:solidFill>
          </p:spPr>
          <p:txBody>
            <a:bodyPr wrap="square" rtlCol="0">
              <a:spAutoFit/>
            </a:bodyPr>
            <a:lstStyle/>
            <a:p>
              <a:r>
                <a:rPr lang="en-SG" b="1" u="sng" smtClean="0">
                  <a:solidFill>
                    <a:schemeClr val="bg1"/>
                  </a:solidFill>
                </a:rPr>
                <a:t>Gentlemen</a:t>
              </a:r>
            </a:p>
            <a:p>
              <a:r>
                <a:rPr lang="en-SG" b="1" u="sng" smtClean="0">
                  <a:solidFill>
                    <a:schemeClr val="bg1"/>
                  </a:solidFill>
                </a:rPr>
                <a:t>Meet at Entrance</a:t>
              </a:r>
              <a:endParaRPr lang="en-SG" b="1" u="sng">
                <a:solidFill>
                  <a:schemeClr val="bg1"/>
                </a:solidFill>
              </a:endParaRPr>
            </a:p>
          </p:txBody>
        </p:sp>
      </p:grpSp>
      <p:grpSp>
        <p:nvGrpSpPr>
          <p:cNvPr id="6" name="Group 5"/>
          <p:cNvGrpSpPr/>
          <p:nvPr/>
        </p:nvGrpSpPr>
        <p:grpSpPr>
          <a:xfrm>
            <a:off x="9239086" y="13621187"/>
            <a:ext cx="3913817" cy="3860808"/>
            <a:chOff x="10888787" y="12399070"/>
            <a:chExt cx="3913817" cy="3860808"/>
          </a:xfrm>
        </p:grpSpPr>
        <p:pic>
          <p:nvPicPr>
            <p:cNvPr id="13" name="Picture 12"/>
            <p:cNvPicPr>
              <a:picLocks noChangeAspect="1"/>
            </p:cNvPicPr>
            <p:nvPr/>
          </p:nvPicPr>
          <p:blipFill>
            <a:blip r:embed="rId6"/>
            <a:stretch>
              <a:fillRect/>
            </a:stretch>
          </p:blipFill>
          <p:spPr>
            <a:xfrm>
              <a:off x="10888787" y="12399070"/>
              <a:ext cx="3913817" cy="3860808"/>
            </a:xfrm>
            <a:prstGeom prst="rect">
              <a:avLst/>
            </a:prstGeom>
          </p:spPr>
        </p:pic>
        <p:sp>
          <p:nvSpPr>
            <p:cNvPr id="22" name="Oval 21"/>
            <p:cNvSpPr/>
            <p:nvPr/>
          </p:nvSpPr>
          <p:spPr>
            <a:xfrm rot="19911420">
              <a:off x="12916800" y="13632781"/>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1506867" y="12418525"/>
              <a:ext cx="1985300" cy="1169551"/>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2039788" y="15388375"/>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831568515"/>
              </p:ext>
            </p:extLst>
          </p:nvPr>
        </p:nvGraphicFramePr>
        <p:xfrm>
          <a:off x="11508059" y="854610"/>
          <a:ext cx="10187784" cy="1173480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smtClean="0">
                          <a:solidFill>
                            <a:schemeClr val="tx1"/>
                          </a:solidFill>
                        </a:rPr>
                        <a:t>Dear Participant,</a:t>
                      </a:r>
                    </a:p>
                    <a:p>
                      <a:endParaRPr lang="en-US" sz="1600" b="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smtClean="0">
                        <a:solidFill>
                          <a:schemeClr val="tx1"/>
                        </a:solidFill>
                      </a:endParaRPr>
                    </a:p>
                    <a:p>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smtClean="0">
                        <a:solidFill>
                          <a:schemeClr val="tx1"/>
                        </a:solidFill>
                      </a:endParaRPr>
                    </a:p>
                    <a:p>
                      <a:r>
                        <a:rPr lang="en-US" sz="1600" b="0" smtClean="0">
                          <a:solidFill>
                            <a:schemeClr val="tx1"/>
                          </a:solidFill>
                        </a:rPr>
                        <a:t>Date / Time: </a:t>
                      </a:r>
                      <a:r>
                        <a:rPr lang="en-US" sz="1600" b="1" smtClean="0">
                          <a:solidFill>
                            <a:srgbClr val="FF0000"/>
                          </a:solidFill>
                        </a:rPr>
                        <a:t>13 Aug (Sun) @ 6:00 pm</a:t>
                      </a:r>
                    </a:p>
                    <a:p>
                      <a:r>
                        <a:rPr lang="en-US" sz="1600" b="0" smtClean="0">
                          <a:solidFill>
                            <a:schemeClr val="tx1"/>
                          </a:solidFill>
                        </a:rPr>
                        <a:t>Place: Yorimichi Yakitori Izakaya</a:t>
                      </a:r>
                    </a:p>
                    <a:p>
                      <a:r>
                        <a:rPr lang="en-US" sz="1600" b="0" smtClean="0">
                          <a:solidFill>
                            <a:schemeClr val="tx1"/>
                          </a:solidFill>
                        </a:rPr>
                        <a:t>Address: 6001 Beach Rd, #01-02 GOLDEN MILE TOWER, Singapore 199589</a:t>
                      </a:r>
                    </a:p>
                    <a:p>
                      <a:r>
                        <a:rPr lang="en-US" sz="1600" b="0" smtClean="0">
                          <a:solidFill>
                            <a:schemeClr val="tx1"/>
                          </a:solidFill>
                        </a:rPr>
                        <a:t>Verification doc: Singpass, driving licence, IC, etc</a:t>
                      </a:r>
                    </a:p>
                    <a:p>
                      <a:r>
                        <a:rPr lang="en-US" sz="1600" b="0" smtClean="0">
                          <a:solidFill>
                            <a:schemeClr val="tx1"/>
                          </a:solidFill>
                        </a:rPr>
                        <a:t>Event registration: Screen shot of ticket.</a:t>
                      </a:r>
                    </a:p>
                    <a:p>
                      <a:endParaRPr lang="en-US" sz="1600" b="0" smtClean="0">
                        <a:solidFill>
                          <a:schemeClr val="tx1"/>
                        </a:solidFill>
                      </a:endParaRPr>
                    </a:p>
                    <a:p>
                      <a:r>
                        <a:rPr lang="en-US" sz="1600" b="0" smtClean="0">
                          <a:solidFill>
                            <a:schemeClr val="tx1"/>
                          </a:solidFill>
                        </a:rPr>
                        <a:t>Below is a guide for those travelling from the train station</a:t>
                      </a:r>
                    </a:p>
                    <a:p>
                      <a:endParaRPr lang="en-US" sz="1600" b="0" smtClean="0">
                        <a:solidFill>
                          <a:schemeClr val="tx1"/>
                        </a:solidFill>
                      </a:endParaRPr>
                    </a:p>
                    <a:p>
                      <a:r>
                        <a:rPr lang="en-US" sz="1600" b="0" smtClean="0">
                          <a:solidFill>
                            <a:schemeClr val="tx1"/>
                          </a:solidFill>
                        </a:rPr>
                        <a:t>Thanks,</a:t>
                      </a:r>
                    </a:p>
                    <a:p>
                      <a:r>
                        <a:rPr lang="en-US" sz="1600" b="0" smtClean="0">
                          <a:solidFill>
                            <a:schemeClr val="tx1"/>
                          </a:solidFill>
                        </a:rPr>
                        <a:t>Jamaica G.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smtClean="0">
                          <a:solidFill>
                            <a:schemeClr val="tx1"/>
                          </a:solidFill>
                        </a:rPr>
                        <a:t>Hi Gents,</a:t>
                      </a:r>
                      <a:endParaRPr lang="en-US" sz="1600" b="0" dirty="0" smtClean="0">
                        <a:solidFill>
                          <a:schemeClr val="tx1"/>
                        </a:solidFill>
                      </a:endParaRPr>
                    </a:p>
                    <a:p>
                      <a:endParaRPr lang="en-US" sz="1600" b="0" dirty="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dirty="0" smtClean="0">
                        <a:solidFill>
                          <a:schemeClr val="tx1"/>
                        </a:solidFill>
                      </a:endParaRPr>
                    </a:p>
                    <a:p>
                      <a:r>
                        <a:rPr lang="en-US" sz="1600" b="0" kern="1200" dirty="0" smtClean="0">
                          <a:solidFill>
                            <a:schemeClr val="tx1"/>
                          </a:solidFill>
                          <a:latin typeface="+mn-lt"/>
                          <a:ea typeface="+mn-ea"/>
                          <a:cs typeface="+mn-cs"/>
                        </a:rPr>
                        <a:t>Please meet our </a:t>
                      </a:r>
                      <a:r>
                        <a:rPr lang="en-US" sz="1600" b="0" kern="1200" smtClean="0">
                          <a:solidFill>
                            <a:schemeClr val="tx1"/>
                          </a:solidFill>
                          <a:latin typeface="+mn-lt"/>
                          <a:ea typeface="+mn-ea"/>
                          <a:cs typeface="+mn-cs"/>
                        </a:rPr>
                        <a:t>staff with an </a:t>
                      </a:r>
                      <a:r>
                        <a:rPr lang="en-US" sz="1600" b="0" i="1" u="sng" kern="1200" smtClean="0">
                          <a:solidFill>
                            <a:schemeClr val="tx1"/>
                          </a:solidFill>
                          <a:latin typeface="+mn-lt"/>
                          <a:ea typeface="+mn-ea"/>
                          <a:cs typeface="+mn-cs"/>
                        </a:rPr>
                        <a:t>Inner Soul Verse</a:t>
                      </a:r>
                      <a:r>
                        <a:rPr lang="en-US" sz="1600" b="0" i="1" u="none" kern="1200" smtClean="0">
                          <a:solidFill>
                            <a:schemeClr val="tx1"/>
                          </a:solidFill>
                          <a:latin typeface="+mn-lt"/>
                          <a:ea typeface="+mn-ea"/>
                          <a:cs typeface="+mn-cs"/>
                        </a:rPr>
                        <a:t> </a:t>
                      </a:r>
                      <a:r>
                        <a:rPr lang="en-US" sz="1600" b="0" kern="1200" smtClean="0">
                          <a:solidFill>
                            <a:schemeClr val="tx1"/>
                          </a:solidFill>
                          <a:latin typeface="+mn-lt"/>
                          <a:ea typeface="+mn-ea"/>
                          <a:cs typeface="+mn-cs"/>
                        </a:rPr>
                        <a:t>armband </a:t>
                      </a:r>
                      <a:r>
                        <a:rPr lang="en-US" sz="1600" b="0" kern="1200" dirty="0" smtClean="0">
                          <a:solidFill>
                            <a:schemeClr val="tx1"/>
                          </a:solidFill>
                          <a:latin typeface="+mn-lt"/>
                          <a:ea typeface="+mn-ea"/>
                          <a:cs typeface="+mn-cs"/>
                        </a:rPr>
                        <a:t>at the entrance of the golden mile tower for registration and verification as depicted in the </a:t>
                      </a:r>
                      <a:r>
                        <a:rPr lang="en-US" sz="1600" b="0" kern="1200" smtClean="0">
                          <a:solidFill>
                            <a:schemeClr val="tx1"/>
                          </a:solidFill>
                          <a:latin typeface="+mn-lt"/>
                          <a:ea typeface="+mn-ea"/>
                          <a:cs typeface="+mn-cs"/>
                        </a:rPr>
                        <a:t>photo.</a:t>
                      </a:r>
                    </a:p>
                    <a:p>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a:t>
                      </a:r>
                      <a:r>
                        <a:rPr lang="en-US" sz="1600" b="0" smtClean="0">
                          <a:solidFill>
                            <a:schemeClr val="tx1"/>
                          </a:solidFill>
                        </a:rPr>
                        <a:t>: </a:t>
                      </a:r>
                      <a:r>
                        <a:rPr lang="en-US" sz="1600" b="1" kern="1200" smtClean="0">
                          <a:solidFill>
                            <a:srgbClr val="FF0000"/>
                          </a:solidFill>
                          <a:latin typeface="+mn-lt"/>
                          <a:ea typeface="+mn-ea"/>
                          <a:cs typeface="+mn-cs"/>
                        </a:rPr>
                        <a:t>13 </a:t>
                      </a:r>
                      <a:r>
                        <a:rPr lang="en-US" sz="1600" b="1" kern="1200" dirty="0" smtClean="0">
                          <a:solidFill>
                            <a:srgbClr val="FF0000"/>
                          </a:solidFill>
                          <a:latin typeface="+mn-lt"/>
                          <a:ea typeface="+mn-ea"/>
                          <a:cs typeface="+mn-cs"/>
                        </a:rPr>
                        <a:t>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r>
                        <a:rPr lang="en-US" sz="1600" b="0" smtClean="0">
                          <a:solidFill>
                            <a:schemeClr val="tx1"/>
                          </a:solidFill>
                        </a:rPr>
                        <a:t>Below </a:t>
                      </a:r>
                      <a:r>
                        <a:rPr lang="en-US" sz="1600" b="0" dirty="0" smtClean="0">
                          <a:solidFill>
                            <a:schemeClr val="tx1"/>
                          </a:solidFill>
                        </a:rPr>
                        <a:t>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a:t>
                      </a:r>
                      <a:r>
                        <a:rPr lang="en-US" sz="1600" b="0" smtClean="0">
                          <a:solidFill>
                            <a:schemeClr val="tx1"/>
                          </a:solidFill>
                        </a:rPr>
                        <a:t>.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19" y="10812756"/>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7977953" y="-926345"/>
            <a:ext cx="9000000" cy="18000000"/>
          </a:xfrm>
          <a:prstGeom prst="rect">
            <a:avLst/>
          </a:prstGeom>
          <a:gradFill>
            <a:gsLst>
              <a:gs pos="0">
                <a:schemeClr val="accent3">
                  <a:lumMod val="40000"/>
                  <a:lumOff val="60000"/>
                </a:schemeClr>
              </a:gs>
              <a:gs pos="20332">
                <a:schemeClr val="tx1">
                  <a:lumMod val="85000"/>
                  <a:lumOff val="15000"/>
                </a:schemeClr>
              </a:gs>
              <a:gs pos="84000">
                <a:schemeClr val="tx1">
                  <a:lumMod val="85000"/>
                  <a:lumOff val="15000"/>
                </a:schemeClr>
              </a:gs>
              <a:gs pos="100000">
                <a:schemeClr val="tx1">
                  <a:lumMod val="95000"/>
                  <a:lumOff val="5000"/>
                </a:schemeClr>
              </a:gs>
              <a:gs pos="0">
                <a:schemeClr val="tx1">
                  <a:lumMod val="95000"/>
                  <a:lumOff val="5000"/>
                </a:schemeClr>
              </a:gs>
            </a:gsLst>
            <a:lin ang="10800000" scaled="0"/>
          </a:gradFill>
        </p:spPr>
      </p:pic>
      <p:sp>
        <p:nvSpPr>
          <p:cNvPr id="38" name="TextBox 37"/>
          <p:cNvSpPr txBox="1"/>
          <p:nvPr/>
        </p:nvSpPr>
        <p:spPr>
          <a:xfrm>
            <a:off x="13579834" y="9428266"/>
            <a:ext cx="2831213" cy="1200329"/>
          </a:xfrm>
          <a:prstGeom prst="rect">
            <a:avLst/>
          </a:prstGeom>
          <a:noFill/>
          <a:ln w="19050">
            <a:noFill/>
          </a:ln>
        </p:spPr>
        <p:txBody>
          <a:bodyPr wrap="square" rtlCol="0">
            <a:spAutoFit/>
          </a:bodyPr>
          <a:lstStyle/>
          <a:p>
            <a:r>
              <a:rPr lang="en-SG" sz="2400" smtClean="0">
                <a:solidFill>
                  <a:srgbClr val="00B050"/>
                </a:solidFill>
                <a:latin typeface="Arial Black" panose="020B0A04020102020204" pitchFamily="34" charset="0"/>
                <a:cs typeface="Arial" panose="020B0604020202020204" pitchFamily="34" charset="0"/>
              </a:rPr>
              <a:t>Ages: </a:t>
            </a:r>
            <a:endParaRPr lang="en-SG" sz="2400">
              <a:solidFill>
                <a:srgbClr val="00B050"/>
              </a:solidFill>
              <a:latin typeface="Arial Black" panose="020B0A040201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Ladies: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Gentlemen: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16358497" y="9428266"/>
            <a:ext cx="2686161" cy="830997"/>
          </a:xfrm>
          <a:prstGeom prst="rect">
            <a:avLst/>
          </a:prstGeom>
          <a:noFill/>
          <a:ln w="19050">
            <a:noFill/>
          </a:ln>
        </p:spPr>
        <p:txBody>
          <a:bodyPr wrap="square" rtlCol="0">
            <a:spAutoFit/>
          </a:bodyPr>
          <a:lstStyle/>
          <a:p>
            <a:r>
              <a:rPr lang="en-SG" sz="2400" smtClean="0">
                <a:solidFill>
                  <a:srgbClr val="5B9BD5"/>
                </a:solidFill>
                <a:latin typeface="Arial Black" panose="020B0A04020102020204" pitchFamily="34" charset="0"/>
                <a:cs typeface="Arial" panose="020B0604020202020204" pitchFamily="34" charset="0"/>
              </a:rPr>
              <a:t>When: </a:t>
            </a:r>
            <a:endParaRPr lang="en-SG" sz="2400">
              <a:solidFill>
                <a:srgbClr val="5B9BD5"/>
              </a:solidFill>
              <a:latin typeface="Arial Black" panose="020B0A04020102020204" pitchFamily="34" charset="0"/>
              <a:cs typeface="Arial" panose="020B0604020202020204" pitchFamily="34" charset="0"/>
            </a:endParaRPr>
          </a:p>
          <a:p>
            <a:r>
              <a:rPr lang="en-SG" sz="2400" smtClean="0">
                <a:solidFill>
                  <a:schemeClr val="bg1"/>
                </a:solidFill>
                <a:latin typeface="Arial" panose="020B0604020202020204" pitchFamily="34" charset="0"/>
                <a:cs typeface="Arial" panose="020B0604020202020204" pitchFamily="34" charset="0"/>
              </a:rPr>
              <a:t>Comng This Oct</a:t>
            </a:r>
            <a:endParaRPr lang="en-SG" sz="2400">
              <a:solidFill>
                <a:schemeClr val="bg1"/>
              </a:solidFill>
              <a:latin typeface="Arial" panose="020B0604020202020204" pitchFamily="34" charset="0"/>
              <a:cs typeface="Arial" panose="020B0604020202020204" pitchFamily="34" charset="0"/>
            </a:endParaRPr>
          </a:p>
        </p:txBody>
      </p:sp>
      <p:sp>
        <p:nvSpPr>
          <p:cNvPr id="40" name="TextBox 39"/>
          <p:cNvSpPr txBox="1"/>
          <p:nvPr/>
        </p:nvSpPr>
        <p:spPr>
          <a:xfrm>
            <a:off x="19027202" y="9428266"/>
            <a:ext cx="2049983" cy="1938992"/>
          </a:xfrm>
          <a:prstGeom prst="rect">
            <a:avLst/>
          </a:prstGeom>
          <a:noFill/>
          <a:ln w="19050">
            <a:noFill/>
          </a:ln>
        </p:spPr>
        <p:txBody>
          <a:bodyPr wrap="square" rtlCol="0">
            <a:spAutoFit/>
          </a:bodyPr>
          <a:lstStyle/>
          <a:p>
            <a:r>
              <a:rPr lang="en-SG" sz="2400" smtClean="0">
                <a:solidFill>
                  <a:srgbClr val="FF5050"/>
                </a:solidFill>
                <a:latin typeface="Arial Black" panose="020B0A04020102020204" pitchFamily="34" charset="0"/>
                <a:cs typeface="Arial" panose="020B0604020202020204" pitchFamily="34" charset="0"/>
              </a:rPr>
              <a:t>Where</a:t>
            </a:r>
            <a:r>
              <a:rPr lang="en-SG" sz="2400">
                <a:solidFill>
                  <a:srgbClr val="FF5050"/>
                </a:solidFill>
                <a:latin typeface="Arial Black" panose="020B0A04020102020204" pitchFamily="34" charset="0"/>
                <a:cs typeface="Arial" panose="020B0604020202020204" pitchFamily="34" charset="0"/>
              </a:rPr>
              <a:t>: </a:t>
            </a:r>
          </a:p>
          <a:p>
            <a:r>
              <a:rPr lang="en-SG" sz="2400">
                <a:solidFill>
                  <a:schemeClr val="bg1"/>
                </a:solidFill>
                <a:latin typeface="Arial" panose="020B0604020202020204" pitchFamily="34" charset="0"/>
                <a:cs typeface="Arial" panose="020B0604020202020204" pitchFamily="34" charset="0"/>
              </a:rPr>
              <a:t>Yorimichi Yakitori </a:t>
            </a:r>
            <a:r>
              <a:rPr lang="en-SG" sz="2400" smtClean="0">
                <a:solidFill>
                  <a:schemeClr val="bg1"/>
                </a:solidFill>
                <a:latin typeface="Arial" panose="020B0604020202020204" pitchFamily="34" charset="0"/>
                <a:cs typeface="Arial" panose="020B0604020202020204" pitchFamily="34" charset="0"/>
              </a:rPr>
              <a:t>Izakaya</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@Beach Rd</a:t>
            </a:r>
          </a:p>
        </p:txBody>
      </p:sp>
      <p:grpSp>
        <p:nvGrpSpPr>
          <p:cNvPr id="5" name="Group 4"/>
          <p:cNvGrpSpPr/>
          <p:nvPr/>
        </p:nvGrpSpPr>
        <p:grpSpPr>
          <a:xfrm>
            <a:off x="3972591" y="4004071"/>
            <a:ext cx="4377206" cy="4246028"/>
            <a:chOff x="6267839" y="6399747"/>
            <a:chExt cx="5028117" cy="4877433"/>
          </a:xfrm>
        </p:grpSpPr>
        <p:pic>
          <p:nvPicPr>
            <p:cNvPr id="11" name="Picture 10"/>
            <p:cNvPicPr>
              <a:picLocks noChangeAspect="1"/>
            </p:cNvPicPr>
            <p:nvPr/>
          </p:nvPicPr>
          <p:blipFill>
            <a:blip r:embed="rId3"/>
            <a:stretch>
              <a:fillRect/>
            </a:stretch>
          </p:blipFill>
          <p:spPr>
            <a:xfrm>
              <a:off x="6267839" y="6399747"/>
              <a:ext cx="5023872" cy="4877433"/>
            </a:xfrm>
            <a:prstGeom prst="rect">
              <a:avLst/>
            </a:prstGeom>
          </p:spPr>
        </p:pic>
        <p:sp>
          <p:nvSpPr>
            <p:cNvPr id="41" name="Rectangle 40"/>
            <p:cNvSpPr/>
            <p:nvPr/>
          </p:nvSpPr>
          <p:spPr>
            <a:xfrm>
              <a:off x="6364304" y="6399747"/>
              <a:ext cx="4931652" cy="4877433"/>
            </a:xfrm>
            <a:prstGeom prst="rect">
              <a:avLst/>
            </a:prstGeom>
            <a:solidFill>
              <a:srgbClr val="FFC000">
                <a:alpha val="40000"/>
              </a:srgb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4" name="TextBox 43"/>
          <p:cNvSpPr txBox="1"/>
          <p:nvPr/>
        </p:nvSpPr>
        <p:spPr>
          <a:xfrm>
            <a:off x="10888552" y="4690137"/>
            <a:ext cx="5196999" cy="1938992"/>
          </a:xfrm>
          <a:prstGeom prst="rect">
            <a:avLst/>
          </a:prstGeom>
          <a:noFill/>
        </p:spPr>
        <p:txBody>
          <a:bodyPr wrap="square" rtlCol="0">
            <a:spAutoFit/>
          </a:bodyPr>
          <a:lstStyle/>
          <a:p>
            <a:pPr algn="ctr"/>
            <a:r>
              <a:rPr lang="en-SG" sz="6000">
                <a:solidFill>
                  <a:srgbClr val="FF5050"/>
                </a:solidFill>
                <a:latin typeface="Bauhaus 93" panose="04030905020B02020C02" pitchFamily="82" charset="0"/>
              </a:rPr>
              <a:t>Carpe</a:t>
            </a:r>
            <a:r>
              <a:rPr lang="en-SG" sz="6000">
                <a:solidFill>
                  <a:srgbClr val="5D7AAF"/>
                </a:solidFill>
                <a:latin typeface="Bauhaus 93" panose="04030905020B02020C02" pitchFamily="82" charset="0"/>
              </a:rPr>
              <a:t> </a:t>
            </a:r>
            <a:r>
              <a:rPr lang="en-SG" sz="6000">
                <a:solidFill>
                  <a:srgbClr val="00B050"/>
                </a:solidFill>
                <a:latin typeface="Bauhaus 93" panose="04030905020B02020C02" pitchFamily="82" charset="0"/>
              </a:rPr>
              <a:t>vinum</a:t>
            </a:r>
            <a:r>
              <a:rPr lang="en-SG" sz="6000" smtClean="0">
                <a:solidFill>
                  <a:srgbClr val="5D7AAF"/>
                </a:solidFill>
                <a:latin typeface="Bauhaus 93" panose="04030905020B02020C02" pitchFamily="82" charset="0"/>
              </a:rPr>
              <a:t> </a:t>
            </a:r>
            <a:r>
              <a:rPr lang="en-SG" sz="6000">
                <a:solidFill>
                  <a:srgbClr val="FF5050"/>
                </a:solidFill>
                <a:latin typeface="Bauhaus 93" panose="04030905020B02020C02" pitchFamily="82" charset="0"/>
              </a:rPr>
              <a:t>Carpe</a:t>
            </a:r>
            <a:r>
              <a:rPr lang="en-SG" sz="6000" smtClean="0">
                <a:solidFill>
                  <a:srgbClr val="00B050"/>
                </a:solidFill>
                <a:latin typeface="Bauhaus 93" panose="04030905020B02020C02" pitchFamily="82" charset="0"/>
              </a:rPr>
              <a:t> </a:t>
            </a:r>
            <a:r>
              <a:rPr lang="en-SG" sz="6000" smtClean="0">
                <a:solidFill>
                  <a:srgbClr val="5D7AAF"/>
                </a:solidFill>
                <a:latin typeface="Bauhaus 93" panose="04030905020B02020C02" pitchFamily="82" charset="0"/>
              </a:rPr>
              <a:t>diem</a:t>
            </a:r>
            <a:endParaRPr lang="en-SG" sz="6000">
              <a:solidFill>
                <a:srgbClr val="00B050"/>
              </a:solidFill>
              <a:latin typeface="Bauhaus 93" panose="04030905020B02020C02" pitchFamily="82" charset="0"/>
            </a:endParaRPr>
          </a:p>
        </p:txBody>
      </p:sp>
      <p:sp>
        <p:nvSpPr>
          <p:cNvPr id="45" name="TextBox 44"/>
          <p:cNvSpPr txBox="1"/>
          <p:nvPr/>
        </p:nvSpPr>
        <p:spPr>
          <a:xfrm>
            <a:off x="8433774" y="4394256"/>
            <a:ext cx="2716247" cy="646331"/>
          </a:xfrm>
          <a:prstGeom prst="rect">
            <a:avLst/>
          </a:prstGeom>
          <a:noFill/>
        </p:spPr>
        <p:txBody>
          <a:bodyPr wrap="square" rtlCol="0">
            <a:spAutoFit/>
          </a:bodyPr>
          <a:lstStyle/>
          <a:p>
            <a:pPr algn="ctr"/>
            <a:r>
              <a:rPr lang="en-SG">
                <a:solidFill>
                  <a:schemeClr val="bg2">
                    <a:lumMod val="50000"/>
                  </a:schemeClr>
                </a:solidFill>
                <a:latin typeface="Arial Narrow" panose="020B0606020202030204" pitchFamily="34" charset="0"/>
                <a:ea typeface="Söhne"/>
              </a:rPr>
              <a:t>INNER SOUL VERSE </a:t>
            </a:r>
            <a:endParaRPr lang="en-SG" smtClean="0">
              <a:solidFill>
                <a:schemeClr val="bg2">
                  <a:lumMod val="50000"/>
                </a:schemeClr>
              </a:solidFill>
              <a:latin typeface="Arial Narrow" panose="020B0606020202030204" pitchFamily="34" charset="0"/>
              <a:ea typeface="Söhne"/>
            </a:endParaRPr>
          </a:p>
          <a:p>
            <a:pPr algn="ctr"/>
            <a:r>
              <a:rPr lang="en-SG" smtClean="0">
                <a:solidFill>
                  <a:schemeClr val="bg2">
                    <a:lumMod val="50000"/>
                  </a:schemeClr>
                </a:solidFill>
                <a:latin typeface="Arial Narrow" panose="020B0606020202030204" pitchFamily="34" charset="0"/>
                <a:ea typeface="Söhne"/>
              </a:rPr>
              <a:t>PRESENTS</a:t>
            </a:r>
            <a:endParaRPr lang="en-SG">
              <a:solidFill>
                <a:schemeClr val="bg2">
                  <a:lumMod val="50000"/>
                </a:schemeClr>
              </a:solidFill>
              <a:latin typeface="Arial Narrow" panose="020B0606020202030204" pitchFamily="34" charset="0"/>
              <a:ea typeface="Söhne"/>
            </a:endParaRPr>
          </a:p>
        </p:txBody>
      </p:sp>
      <p:sp>
        <p:nvSpPr>
          <p:cNvPr id="46" name="Rectangle 45"/>
          <p:cNvSpPr/>
          <p:nvPr/>
        </p:nvSpPr>
        <p:spPr>
          <a:xfrm>
            <a:off x="16085551" y="17985327"/>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sp>
        <p:nvSpPr>
          <p:cNvPr id="21" name="Rectangle 20"/>
          <p:cNvSpPr/>
          <p:nvPr/>
        </p:nvSpPr>
        <p:spPr>
          <a:xfrm>
            <a:off x="-26565281" y="13422736"/>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558221" y="17816375"/>
            <a:ext cx="3925247" cy="2630216"/>
          </a:xfrm>
          <a:prstGeom prst="rect">
            <a:avLst/>
          </a:prstGeom>
        </p:spPr>
      </p:pic>
      <p:pic>
        <p:nvPicPr>
          <p:cNvPr id="23" name="Picture 22"/>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22350471" y="9244406"/>
            <a:ext cx="7058029" cy="1533525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846" y="17189443"/>
            <a:ext cx="2790955" cy="2713872"/>
          </a:xfrm>
          <a:prstGeom prst="rect">
            <a:avLst/>
          </a:prstGeom>
        </p:spPr>
      </p:pic>
      <p:sp>
        <p:nvSpPr>
          <p:cNvPr id="25" name="Parallelogram 24"/>
          <p:cNvSpPr/>
          <p:nvPr/>
        </p:nvSpPr>
        <p:spPr>
          <a:xfrm flipV="1">
            <a:off x="-13328743" y="13422736"/>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13011039" y="13500056"/>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7" name="TextBox 26"/>
          <p:cNvSpPr txBox="1"/>
          <p:nvPr/>
        </p:nvSpPr>
        <p:spPr>
          <a:xfrm>
            <a:off x="-17966758" y="14232065"/>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17966758" y="15946625"/>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17966758" y="17353408"/>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6"/>
          <a:stretch>
            <a:fillRect/>
          </a:stretch>
        </p:blipFill>
        <p:spPr>
          <a:xfrm>
            <a:off x="-21928853" y="14038951"/>
            <a:ext cx="2772960" cy="2746993"/>
          </a:xfrm>
          <a:prstGeom prst="rect">
            <a:avLst/>
          </a:prstGeom>
        </p:spPr>
      </p:pic>
      <p:pic>
        <p:nvPicPr>
          <p:cNvPr id="31" name="Picture 30"/>
          <p:cNvPicPr>
            <a:picLocks noChangeAspect="1"/>
          </p:cNvPicPr>
          <p:nvPr/>
        </p:nvPicPr>
        <p:blipFill>
          <a:blip r:embed="rId7"/>
          <a:stretch>
            <a:fillRect/>
          </a:stretch>
        </p:blipFill>
        <p:spPr>
          <a:xfrm>
            <a:off x="-25215765" y="17165731"/>
            <a:ext cx="2772961" cy="2730432"/>
          </a:xfrm>
          <a:prstGeom prst="rect">
            <a:avLst/>
          </a:prstGeom>
        </p:spPr>
      </p:pic>
      <p:pic>
        <p:nvPicPr>
          <p:cNvPr id="32" name="Picture 31"/>
          <p:cNvPicPr>
            <a:picLocks noChangeAspect="1"/>
          </p:cNvPicPr>
          <p:nvPr/>
        </p:nvPicPr>
        <p:blipFill>
          <a:blip r:embed="rId3"/>
          <a:stretch>
            <a:fillRect/>
          </a:stretch>
        </p:blipFill>
        <p:spPr>
          <a:xfrm>
            <a:off x="-25215766" y="14038952"/>
            <a:ext cx="2772961" cy="2692133"/>
          </a:xfrm>
          <a:prstGeom prst="rect">
            <a:avLst/>
          </a:prstGeom>
        </p:spPr>
      </p:pic>
      <p:sp>
        <p:nvSpPr>
          <p:cNvPr id="33" name="Rectangle 32"/>
          <p:cNvSpPr/>
          <p:nvPr/>
        </p:nvSpPr>
        <p:spPr>
          <a:xfrm>
            <a:off x="-25215766" y="17165731"/>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p:cNvSpPr/>
          <p:nvPr/>
        </p:nvSpPr>
        <p:spPr>
          <a:xfrm>
            <a:off x="-25215766" y="14000653"/>
            <a:ext cx="2772961" cy="2730432"/>
          </a:xfrm>
          <a:prstGeom prst="rect">
            <a:avLst/>
          </a:prstGeom>
          <a:solidFill>
            <a:schemeClr val="accent4">
              <a:alpha val="40000"/>
            </a:scheme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21937852" y="17172883"/>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21928854" y="14038952"/>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p:cNvSpPr txBox="1"/>
          <p:nvPr/>
        </p:nvSpPr>
        <p:spPr>
          <a:xfrm>
            <a:off x="-14490102" y="15028274"/>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9" name="TextBox 48"/>
          <p:cNvSpPr txBox="1"/>
          <p:nvPr/>
        </p:nvSpPr>
        <p:spPr>
          <a:xfrm>
            <a:off x="-15693824" y="13628051"/>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50" name="Rectangle 49"/>
          <p:cNvSpPr/>
          <p:nvPr/>
        </p:nvSpPr>
        <p:spPr>
          <a:xfrm>
            <a:off x="-14335700" y="17172883"/>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18" name="Group 17"/>
          <p:cNvGrpSpPr/>
          <p:nvPr/>
        </p:nvGrpSpPr>
        <p:grpSpPr>
          <a:xfrm>
            <a:off x="-28184720" y="11181931"/>
            <a:ext cx="18418954" cy="12139077"/>
            <a:chOff x="-18890984" y="3125431"/>
            <a:chExt cx="18418954" cy="12139077"/>
          </a:xfrm>
        </p:grpSpPr>
        <p:grpSp>
          <p:nvGrpSpPr>
            <p:cNvPr id="16" name="Group 15"/>
            <p:cNvGrpSpPr/>
            <p:nvPr/>
          </p:nvGrpSpPr>
          <p:grpSpPr>
            <a:xfrm>
              <a:off x="-18890984" y="3879378"/>
              <a:ext cx="18418954" cy="11385130"/>
              <a:chOff x="-18890984" y="3879378"/>
              <a:chExt cx="18418954" cy="11385130"/>
            </a:xfrm>
          </p:grpSpPr>
          <p:cxnSp>
            <p:nvCxnSpPr>
              <p:cNvPr id="3" name="Straight Connector 2"/>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a:off x="-2241817"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a:off x="-3977220" y="3935774"/>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flipH="1" flipV="1">
                <a:off x="-18767951" y="664591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flipH="1" flipV="1">
                <a:off x="-18890984" y="871310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H="1" flipV="1">
                <a:off x="-18822703" y="1188141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6" name="Straight Connector 65"/>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7" name="Straight Connector 66"/>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12625823"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11248638"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9839346"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673022"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8" name="Straight Connector 107"/>
              <p:cNvCxnSpPr/>
              <p:nvPr/>
            </p:nvCxnSpPr>
            <p:spPr>
              <a:xfrm flipH="1" flipV="1">
                <a:off x="-18767951" y="911843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9" name="Straight Connector 108"/>
              <p:cNvCxnSpPr/>
              <p:nvPr/>
            </p:nvCxnSpPr>
            <p:spPr>
              <a:xfrm>
                <a:off x="-1706191"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7" name="TextBox 1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19" name="TextBox 18"/>
          <p:cNvSpPr txBox="1"/>
          <p:nvPr/>
        </p:nvSpPr>
        <p:spPr>
          <a:xfrm>
            <a:off x="-28445919" y="12873300"/>
            <a:ext cx="457176" cy="8494633"/>
          </a:xfrm>
          <a:prstGeom prst="rect">
            <a:avLst/>
          </a:prstGeom>
          <a:noFill/>
        </p:spPr>
        <p:txBody>
          <a:bodyPr wrap="none" rtlCol="0">
            <a:spAutoFit/>
          </a:bodyPr>
          <a:lstStyle/>
          <a:p>
            <a:r>
              <a:rPr lang="en-SG" sz="4200" smtClean="0"/>
              <a:t>1</a:t>
            </a:r>
          </a:p>
          <a:p>
            <a:r>
              <a:rPr lang="en-SG" sz="4200" smtClean="0"/>
              <a:t>2</a:t>
            </a:r>
          </a:p>
          <a:p>
            <a:r>
              <a:rPr lang="en-SG" sz="4200" smtClean="0"/>
              <a:t>3</a:t>
            </a:r>
          </a:p>
          <a:p>
            <a:endParaRPr lang="en-SG" sz="4200"/>
          </a:p>
          <a:p>
            <a:endParaRPr lang="en-SG" sz="4200" smtClean="0"/>
          </a:p>
          <a:p>
            <a:r>
              <a:rPr lang="en-SG" sz="4200" smtClean="0"/>
              <a:t>4</a:t>
            </a:r>
          </a:p>
          <a:p>
            <a:r>
              <a:rPr lang="en-SG" sz="4200" smtClean="0"/>
              <a:t>5</a:t>
            </a:r>
            <a:endParaRPr lang="en-SG" sz="4200"/>
          </a:p>
          <a:p>
            <a:r>
              <a:rPr lang="en-SG" sz="4200" smtClean="0"/>
              <a:t>6</a:t>
            </a:r>
          </a:p>
          <a:p>
            <a:endParaRPr lang="en-SG" sz="4200" smtClean="0"/>
          </a:p>
          <a:p>
            <a:endParaRPr lang="en-SG" sz="4200"/>
          </a:p>
          <a:p>
            <a:r>
              <a:rPr lang="en-SG" sz="4200"/>
              <a:t>7</a:t>
            </a:r>
            <a:endParaRPr lang="en-SG" sz="4200" smtClean="0"/>
          </a:p>
          <a:p>
            <a:r>
              <a:rPr lang="en-SG" sz="4200" smtClean="0"/>
              <a:t>8</a:t>
            </a:r>
          </a:p>
          <a:p>
            <a:endParaRPr lang="en-SG" sz="4200"/>
          </a:p>
        </p:txBody>
      </p:sp>
      <p:grpSp>
        <p:nvGrpSpPr>
          <p:cNvPr id="6" name="Group 5"/>
          <p:cNvGrpSpPr/>
          <p:nvPr/>
        </p:nvGrpSpPr>
        <p:grpSpPr>
          <a:xfrm>
            <a:off x="8640271" y="6851640"/>
            <a:ext cx="3435321" cy="3382634"/>
            <a:chOff x="-13649705" y="15833856"/>
            <a:chExt cx="3392005" cy="3339982"/>
          </a:xfrm>
        </p:grpSpPr>
        <p:pic>
          <p:nvPicPr>
            <p:cNvPr id="10" name="Picture 9"/>
            <p:cNvPicPr>
              <a:picLocks noChangeAspect="1"/>
            </p:cNvPicPr>
            <p:nvPr/>
          </p:nvPicPr>
          <p:blipFill>
            <a:blip r:embed="rId7"/>
            <a:stretch>
              <a:fillRect/>
            </a:stretch>
          </p:blipFill>
          <p:spPr>
            <a:xfrm>
              <a:off x="-13649705" y="15833856"/>
              <a:ext cx="3392005" cy="3339982"/>
            </a:xfrm>
            <a:prstGeom prst="rect">
              <a:avLst/>
            </a:prstGeom>
          </p:spPr>
        </p:pic>
        <p:sp>
          <p:nvSpPr>
            <p:cNvPr id="12" name="Rectangle 11"/>
            <p:cNvSpPr/>
            <p:nvPr/>
          </p:nvSpPr>
          <p:spPr>
            <a:xfrm>
              <a:off x="-13638836" y="15845342"/>
              <a:ext cx="3381136" cy="3303083"/>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 name="Group 6"/>
          <p:cNvGrpSpPr/>
          <p:nvPr/>
        </p:nvGrpSpPr>
        <p:grpSpPr>
          <a:xfrm>
            <a:off x="5183526" y="8142482"/>
            <a:ext cx="3765287" cy="3661293"/>
            <a:chOff x="3332952" y="11934336"/>
            <a:chExt cx="4378782" cy="42578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952" y="11934336"/>
              <a:ext cx="4378782" cy="4257845"/>
            </a:xfrm>
            <a:prstGeom prst="rect">
              <a:avLst/>
            </a:prstGeom>
          </p:spPr>
        </p:pic>
        <p:sp>
          <p:nvSpPr>
            <p:cNvPr id="42" name="Rectangle 41"/>
            <p:cNvSpPr/>
            <p:nvPr/>
          </p:nvSpPr>
          <p:spPr>
            <a:xfrm>
              <a:off x="3332952" y="11934336"/>
              <a:ext cx="4378781" cy="4257845"/>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6" name="Rectangle 85"/>
          <p:cNvSpPr/>
          <p:nvPr/>
        </p:nvSpPr>
        <p:spPr>
          <a:xfrm>
            <a:off x="12967333" y="6752927"/>
            <a:ext cx="5471984" cy="1938992"/>
          </a:xfrm>
          <a:prstGeom prst="rect">
            <a:avLst/>
          </a:prstGeom>
        </p:spPr>
        <p:txBody>
          <a:bodyPr wrap="square">
            <a:spAutoFit/>
          </a:bodyPr>
          <a:lstStyle/>
          <a:p>
            <a:pPr lvl="0" algn="just" defTabSz="914400" eaLnBrk="0" fontAlgn="base" hangingPunct="0">
              <a:spcBef>
                <a:spcPct val="0"/>
              </a:spcBef>
              <a:spcAft>
                <a:spcPct val="0"/>
              </a:spcAft>
            </a:pPr>
            <a:r>
              <a:rPr lang="en-US" sz="2400">
                <a:solidFill>
                  <a:srgbClr val="E2B271"/>
                </a:solidFill>
              </a:rPr>
              <a:t>Seize the Wine, Seize the Day!</a:t>
            </a:r>
          </a:p>
          <a:p>
            <a:pPr lvl="0" algn="just" defTabSz="914400" eaLnBrk="0" fontAlgn="base" hangingPunct="0">
              <a:spcBef>
                <a:spcPct val="0"/>
              </a:spcBef>
              <a:spcAft>
                <a:spcPct val="0"/>
              </a:spcAft>
            </a:pPr>
            <a:r>
              <a:rPr lang="en-US" sz="2400">
                <a:solidFill>
                  <a:srgbClr val="E2B271"/>
                </a:solidFill>
              </a:rPr>
              <a:t>With hearts aglow and spirits free,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In </a:t>
            </a:r>
            <a:r>
              <a:rPr lang="en-US" sz="2400">
                <a:solidFill>
                  <a:srgbClr val="E2B271"/>
                </a:solidFill>
              </a:rPr>
              <a:t>this event, our souls shall be,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A </a:t>
            </a:r>
            <a:r>
              <a:rPr lang="en-US" sz="2400">
                <a:solidFill>
                  <a:srgbClr val="E2B271"/>
                </a:solidFill>
              </a:rPr>
              <a:t>celebration of the single heart,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Where </a:t>
            </a:r>
            <a:r>
              <a:rPr lang="en-US" sz="2400">
                <a:solidFill>
                  <a:srgbClr val="E2B271"/>
                </a:solidFill>
              </a:rPr>
              <a:t>meaningful connections start</a:t>
            </a:r>
          </a:p>
        </p:txBody>
      </p:sp>
      <p:grpSp>
        <p:nvGrpSpPr>
          <p:cNvPr id="13" name="Group 12"/>
          <p:cNvGrpSpPr/>
          <p:nvPr/>
        </p:nvGrpSpPr>
        <p:grpSpPr>
          <a:xfrm>
            <a:off x="7257445" y="6027925"/>
            <a:ext cx="2671252" cy="2646237"/>
            <a:chOff x="11300553" y="14159779"/>
            <a:chExt cx="5451679" cy="5400627"/>
          </a:xfrm>
        </p:grpSpPr>
        <p:pic>
          <p:nvPicPr>
            <p:cNvPr id="9" name="Picture 8"/>
            <p:cNvPicPr>
              <a:picLocks noChangeAspect="1"/>
            </p:cNvPicPr>
            <p:nvPr/>
          </p:nvPicPr>
          <p:blipFill>
            <a:blip r:embed="rId6"/>
            <a:stretch>
              <a:fillRect/>
            </a:stretch>
          </p:blipFill>
          <p:spPr>
            <a:xfrm>
              <a:off x="11300553" y="14159779"/>
              <a:ext cx="5451678" cy="5400627"/>
            </a:xfrm>
            <a:prstGeom prst="rect">
              <a:avLst/>
            </a:prstGeom>
            <a:solidFill>
              <a:srgbClr val="00B050"/>
            </a:solidFill>
          </p:spPr>
        </p:pic>
        <p:sp>
          <p:nvSpPr>
            <p:cNvPr id="43" name="Rectangle 42"/>
            <p:cNvSpPr/>
            <p:nvPr/>
          </p:nvSpPr>
          <p:spPr>
            <a:xfrm>
              <a:off x="11300553" y="14159779"/>
              <a:ext cx="5451679" cy="5400627"/>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7" name="Rectangle 86"/>
          <p:cNvSpPr/>
          <p:nvPr/>
        </p:nvSpPr>
        <p:spPr>
          <a:xfrm>
            <a:off x="17673683" y="11369742"/>
            <a:ext cx="3403502" cy="830997"/>
          </a:xfrm>
          <a:prstGeom prst="rect">
            <a:avLst/>
          </a:prstGeom>
        </p:spPr>
        <p:txBody>
          <a:bodyPr wrap="square">
            <a:spAutoFit/>
          </a:bodyPr>
          <a:lstStyle/>
          <a:p>
            <a:r>
              <a:rPr lang="en-SG" sz="1200" smtClean="0">
                <a:solidFill>
                  <a:schemeClr val="bg1"/>
                </a:solidFill>
                <a:latin typeface="Arial" panose="020B0604020202020204" pitchFamily="34" charset="0"/>
                <a:cs typeface="Arial" panose="020B0604020202020204" pitchFamily="34" charset="0"/>
              </a:rPr>
              <a:t>Price includes </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facilitation only.</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There is a </a:t>
            </a:r>
            <a:r>
              <a:rPr lang="en-SG" sz="1200" u="sng" smtClean="0">
                <a:solidFill>
                  <a:schemeClr val="bg1"/>
                </a:solidFill>
                <a:latin typeface="Arial" panose="020B0604020202020204" pitchFamily="34" charset="0"/>
                <a:cs typeface="Arial" panose="020B0604020202020204" pitchFamily="34" charset="0"/>
              </a:rPr>
              <a:t>minimum</a:t>
            </a:r>
            <a:r>
              <a:rPr lang="en-SG" sz="1200" smtClean="0">
                <a:solidFill>
                  <a:schemeClr val="bg1"/>
                </a:solidFill>
                <a:latin typeface="Arial" panose="020B0604020202020204" pitchFamily="34" charset="0"/>
                <a:cs typeface="Arial" panose="020B0604020202020204" pitchFamily="34" charset="0"/>
              </a:rPr>
              <a:t> spending for this event. Refer to event details for information.</a:t>
            </a:r>
            <a:endParaRPr lang="en-SG" sz="1200">
              <a:solidFill>
                <a:schemeClr val="bg1"/>
              </a:solidFill>
              <a:latin typeface="Arial" panose="020B0604020202020204" pitchFamily="34" charset="0"/>
              <a:cs typeface="Arial" panose="020B0604020202020204" pitchFamily="34" charset="0"/>
            </a:endParaRPr>
          </a:p>
        </p:txBody>
      </p:sp>
      <p:sp>
        <p:nvSpPr>
          <p:cNvPr id="88" name="TextBox 87"/>
          <p:cNvSpPr txBox="1"/>
          <p:nvPr/>
        </p:nvSpPr>
        <p:spPr>
          <a:xfrm>
            <a:off x="19123617" y="4572931"/>
            <a:ext cx="1597396" cy="1200329"/>
          </a:xfrm>
          <a:prstGeom prst="rect">
            <a:avLst/>
          </a:prstGeom>
          <a:noFill/>
          <a:ln w="19050">
            <a:noFill/>
          </a:ln>
        </p:spPr>
        <p:txBody>
          <a:bodyPr wrap="square" rtlCol="0">
            <a:spAutoFit/>
          </a:bodyPr>
          <a:lstStyle/>
          <a:p>
            <a:pPr algn="ctr"/>
            <a:r>
              <a:rPr lang="en-SG" sz="3600" smtClean="0">
                <a:solidFill>
                  <a:schemeClr val="bg1"/>
                </a:solidFill>
                <a:latin typeface="Bauhaus 93" panose="04030905020B02020C02" pitchFamily="82" charset="0"/>
                <a:cs typeface="Arial" panose="020B0604020202020204" pitchFamily="34" charset="0"/>
              </a:rPr>
              <a:t>THIS</a:t>
            </a:r>
          </a:p>
          <a:p>
            <a:pPr algn="ctr"/>
            <a:r>
              <a:rPr lang="en-SG" sz="3600" smtClean="0">
                <a:solidFill>
                  <a:schemeClr val="bg1"/>
                </a:solidFill>
                <a:latin typeface="Bauhaus 93" panose="04030905020B02020C02" pitchFamily="82" charset="0"/>
                <a:cs typeface="Arial" panose="020B0604020202020204" pitchFamily="34" charset="0"/>
              </a:rPr>
              <a:t>OCT</a:t>
            </a:r>
            <a:endParaRPr lang="en-SG" sz="3600">
              <a:solidFill>
                <a:schemeClr val="bg1"/>
              </a:solidFill>
              <a:latin typeface="Bauhaus 93" panose="04030905020B02020C02" pitchFamily="82" charset="0"/>
              <a:cs typeface="Arial" panose="020B0604020202020204" pitchFamily="34" charset="0"/>
            </a:endParaRPr>
          </a:p>
        </p:txBody>
      </p:sp>
      <p:sp>
        <p:nvSpPr>
          <p:cNvPr id="89" name="Rounded Rectangle 88"/>
          <p:cNvSpPr/>
          <p:nvPr/>
        </p:nvSpPr>
        <p:spPr>
          <a:xfrm>
            <a:off x="19202315" y="4453095"/>
            <a:ext cx="1440000" cy="144000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2240" y="7955280"/>
            <a:ext cx="13079093" cy="4708981"/>
          </a:xfrm>
          <a:prstGeom prst="rect">
            <a:avLst/>
          </a:prstGeom>
          <a:noFill/>
        </p:spPr>
        <p:txBody>
          <a:bodyPr wrap="none" rtlCol="0">
            <a:spAutoFit/>
          </a:bodyPr>
          <a:lstStyle/>
          <a:p>
            <a:r>
              <a:rPr lang="en-SG" sz="30000" smtClean="0">
                <a:solidFill>
                  <a:srgbClr val="FF0000"/>
                </a:solidFill>
              </a:rPr>
              <a:t>ENCORE</a:t>
            </a:r>
            <a:endParaRPr lang="en-SG" sz="30000">
              <a:solidFill>
                <a:srgbClr val="FF0000"/>
              </a:solidFill>
            </a:endParaRPr>
          </a:p>
        </p:txBody>
      </p:sp>
    </p:spTree>
    <p:extLst>
      <p:ext uri="{BB962C8B-B14F-4D97-AF65-F5344CB8AC3E}">
        <p14:creationId xmlns:p14="http://schemas.microsoft.com/office/powerpoint/2010/main" val="400904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700"/>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27713" y="4675236"/>
            <a:ext cx="9708768" cy="8354058"/>
          </a:xfrm>
          <a:prstGeom prst="rect">
            <a:avLst/>
          </a:prstGeom>
        </p:spPr>
      </p:pic>
      <p:pic>
        <p:nvPicPr>
          <p:cNvPr id="53" name="Picture 52"/>
          <p:cNvPicPr preferRelativeResize="0">
            <a:picLocks/>
          </p:cNvPicPr>
          <p:nvPr/>
        </p:nvPicPr>
        <p:blipFill>
          <a:blip r:embed="rId4" cstate="print">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tretch>
            <a:fillRect/>
          </a:stretch>
        </p:blipFill>
        <p:spPr>
          <a:xfrm rot="5400000">
            <a:off x="7785773" y="-206789"/>
            <a:ext cx="9000000" cy="18000000"/>
          </a:xfrm>
          <a:prstGeom prst="rect">
            <a:avLst/>
          </a:prstGeom>
          <a:blipFill dpi="0" rotWithShape="1">
            <a:blip r:embed="rId6">
              <a:alphaModFix amt="94000"/>
            </a:blip>
            <a:srcRect/>
            <a:tile tx="0" ty="0" sx="100000" sy="100000" flip="none" algn="tl"/>
          </a:blipFill>
          <a:ln>
            <a:noFill/>
          </a:ln>
        </p:spPr>
      </p:pic>
      <p:sp>
        <p:nvSpPr>
          <p:cNvPr id="13" name="Rectangle 12"/>
          <p:cNvSpPr/>
          <p:nvPr/>
        </p:nvSpPr>
        <p:spPr>
          <a:xfrm>
            <a:off x="7111742" y="7097877"/>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future to greet</a:t>
            </a:r>
            <a:endParaRPr lang="en-US" altLang="zh-CN" sz="3600">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5848670" y="9964109"/>
            <a:ext cx="2419029" cy="1938992"/>
          </a:xfrm>
          <a:prstGeom prst="rect">
            <a:avLst/>
          </a:prstGeom>
          <a:noFill/>
          <a:ln w="19050">
            <a:noFill/>
          </a:ln>
        </p:spPr>
        <p:txBody>
          <a:bodyPr wrap="square" rtlCol="0">
            <a:spAutoFit/>
          </a:bodyPr>
          <a:lstStyle/>
          <a:p>
            <a:r>
              <a:rPr lang="en-SG" sz="2400" smtClean="0">
                <a:solidFill>
                  <a:srgbClr val="5D7AAF"/>
                </a:solidFill>
                <a:latin typeface="Arial Black" panose="020B0A04020102020204" pitchFamily="34" charset="0"/>
                <a:cs typeface="Arial" panose="020B0604020202020204" pitchFamily="34" charset="0"/>
              </a:rPr>
              <a:t>Who: </a:t>
            </a:r>
            <a:endParaRPr lang="en-SG" sz="2400">
              <a:solidFill>
                <a:srgbClr val="5D7AAF"/>
              </a:solidFill>
              <a:latin typeface="Arial Black" panose="020B0A040201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Romantics seeking a second chance in love</a:t>
            </a:r>
            <a:r>
              <a:rPr lang="en-US" sz="2400" smtClean="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sp>
        <p:nvSpPr>
          <p:cNvPr id="25" name="TextBox 24"/>
          <p:cNvSpPr txBox="1"/>
          <p:nvPr/>
        </p:nvSpPr>
        <p:spPr>
          <a:xfrm>
            <a:off x="8181914" y="9964109"/>
            <a:ext cx="2160000" cy="1200329"/>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When: </a:t>
            </a:r>
          </a:p>
          <a:p>
            <a:r>
              <a:rPr lang="en-SG" sz="2400" smtClean="0">
                <a:latin typeface="Arial" panose="020B0604020202020204" pitchFamily="34" charset="0"/>
                <a:cs typeface="Arial" panose="020B0604020202020204" pitchFamily="34" charset="0"/>
              </a:rPr>
              <a:t>Coming this Oct</a:t>
            </a:r>
            <a:endParaRPr lang="en-SG" sz="2400">
              <a:latin typeface="Arial" panose="020B0604020202020204" pitchFamily="34" charset="0"/>
              <a:cs typeface="Arial" panose="020B0604020202020204" pitchFamily="34" charset="0"/>
            </a:endParaRPr>
          </a:p>
        </p:txBody>
      </p:sp>
      <p:sp>
        <p:nvSpPr>
          <p:cNvPr id="26" name="TextBox 25"/>
          <p:cNvSpPr txBox="1"/>
          <p:nvPr/>
        </p:nvSpPr>
        <p:spPr>
          <a:xfrm>
            <a:off x="10256128" y="9964109"/>
            <a:ext cx="2160000" cy="1938992"/>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Where: </a:t>
            </a:r>
          </a:p>
          <a:p>
            <a:r>
              <a:rPr lang="en-SG" sz="2400">
                <a:latin typeface="Arial" panose="020B0604020202020204" pitchFamily="34" charset="0"/>
                <a:cs typeface="Arial" panose="020B0604020202020204" pitchFamily="34" charset="0"/>
              </a:rPr>
              <a:t>Yorimichi Yakitori Izakaya </a:t>
            </a:r>
          </a:p>
          <a:p>
            <a:r>
              <a:rPr lang="en-SG" sz="2400">
                <a:latin typeface="Arial" panose="020B0604020202020204" pitchFamily="34" charset="0"/>
                <a:cs typeface="Arial" panose="020B0604020202020204" pitchFamily="34" charset="0"/>
              </a:rPr>
              <a:t>@Beach </a:t>
            </a:r>
            <a:r>
              <a:rPr lang="en-SG" sz="2400" smtClean="0">
                <a:latin typeface="Arial" panose="020B0604020202020204" pitchFamily="34" charset="0"/>
                <a:cs typeface="Arial" panose="020B0604020202020204" pitchFamily="34" charset="0"/>
              </a:rPr>
              <a:t>Rd</a:t>
            </a:r>
            <a:endParaRPr lang="en-SG" sz="2400">
              <a:latin typeface="Arial" panose="020B0604020202020204" pitchFamily="34" charset="0"/>
              <a:cs typeface="Arial" panose="020B0604020202020204" pitchFamily="34" charset="0"/>
            </a:endParaRPr>
          </a:p>
        </p:txBody>
      </p:sp>
      <p:sp>
        <p:nvSpPr>
          <p:cNvPr id="28" name="TextBox 27"/>
          <p:cNvSpPr txBox="1"/>
          <p:nvPr/>
        </p:nvSpPr>
        <p:spPr>
          <a:xfrm>
            <a:off x="18249125" y="5237946"/>
            <a:ext cx="1597396" cy="1200329"/>
          </a:xfrm>
          <a:prstGeom prst="rect">
            <a:avLst/>
          </a:prstGeom>
          <a:noFill/>
          <a:ln w="19050">
            <a:noFill/>
          </a:ln>
        </p:spPr>
        <p:txBody>
          <a:bodyPr wrap="square" rtlCol="0">
            <a:spAutoFit/>
          </a:bodyPr>
          <a:lstStyle/>
          <a:p>
            <a:pPr algn="ctr"/>
            <a:r>
              <a:rPr lang="en-SG" sz="3600" smtClean="0">
                <a:solidFill>
                  <a:srgbClr val="6282B5"/>
                </a:solidFill>
                <a:latin typeface="Bauhaus 93" panose="04030905020B02020C02" pitchFamily="82" charset="0"/>
                <a:cs typeface="Arial" panose="020B0604020202020204" pitchFamily="34" charset="0"/>
              </a:rPr>
              <a:t>THIS</a:t>
            </a:r>
          </a:p>
          <a:p>
            <a:pPr algn="ctr"/>
            <a:r>
              <a:rPr lang="en-SG" sz="3600" smtClean="0">
                <a:solidFill>
                  <a:srgbClr val="6282B5"/>
                </a:solidFill>
                <a:latin typeface="Bauhaus 93" panose="04030905020B02020C02" pitchFamily="82" charset="0"/>
                <a:cs typeface="Arial" panose="020B0604020202020204" pitchFamily="34" charset="0"/>
              </a:rPr>
              <a:t>OCT</a:t>
            </a:r>
            <a:endParaRPr lang="en-SG" sz="3600">
              <a:solidFill>
                <a:srgbClr val="6282B5"/>
              </a:solidFill>
              <a:latin typeface="Bauhaus 93" panose="04030905020B02020C02" pitchFamily="82" charset="0"/>
              <a:cs typeface="Arial" panose="020B0604020202020204" pitchFamily="34" charset="0"/>
            </a:endParaRPr>
          </a:p>
        </p:txBody>
      </p:sp>
      <p:sp>
        <p:nvSpPr>
          <p:cNvPr id="29" name="TextBox 28"/>
          <p:cNvSpPr txBox="1"/>
          <p:nvPr/>
        </p:nvSpPr>
        <p:spPr>
          <a:xfrm>
            <a:off x="7160649" y="6121465"/>
            <a:ext cx="3594522" cy="1015663"/>
          </a:xfrm>
          <a:prstGeom prst="rect">
            <a:avLst/>
          </a:prstGeom>
          <a:noFill/>
        </p:spPr>
        <p:txBody>
          <a:bodyPr wrap="square" rtlCol="0">
            <a:spAutoFit/>
          </a:bodyPr>
          <a:lstStyle/>
          <a:p>
            <a:r>
              <a:rPr lang="en-SG" sz="6000">
                <a:solidFill>
                  <a:srgbClr val="6282B5"/>
                </a:solidFill>
                <a:latin typeface="Bauhaus 93" panose="04030905020B02020C02" pitchFamily="82" charset="0"/>
                <a:cs typeface="Arial" panose="020B0604020202020204" pitchFamily="34" charset="0"/>
              </a:rPr>
              <a:t>ENCORE</a:t>
            </a:r>
          </a:p>
        </p:txBody>
      </p:sp>
      <p:sp>
        <p:nvSpPr>
          <p:cNvPr id="30" name="TextBox 29"/>
          <p:cNvSpPr txBox="1"/>
          <p:nvPr/>
        </p:nvSpPr>
        <p:spPr>
          <a:xfrm>
            <a:off x="6940703" y="5446889"/>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31" name="Rectangle 30"/>
          <p:cNvSpPr/>
          <p:nvPr/>
        </p:nvSpPr>
        <p:spPr>
          <a:xfrm>
            <a:off x="10016938" y="12050699"/>
            <a:ext cx="2618024" cy="461665"/>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 and light refreshment </a:t>
            </a:r>
            <a:endParaRPr lang="en-SG" sz="1200">
              <a:latin typeface="Arial" panose="020B0604020202020204" pitchFamily="34" charset="0"/>
              <a:cs typeface="Arial" panose="020B0604020202020204" pitchFamily="34" charset="0"/>
            </a:endParaRPr>
          </a:p>
        </p:txBody>
      </p:sp>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pic>
        <p:nvPicPr>
          <p:cNvPr id="51" name="Picture 5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442887" y="6966105"/>
            <a:ext cx="7277595" cy="5919111"/>
          </a:xfrm>
          <a:prstGeom prst="rect">
            <a:avLst/>
          </a:prstGeom>
        </p:spPr>
      </p:pic>
      <p:sp>
        <p:nvSpPr>
          <p:cNvPr id="3" name="Rounded Rectangle 2"/>
          <p:cNvSpPr/>
          <p:nvPr/>
        </p:nvSpPr>
        <p:spPr>
          <a:xfrm>
            <a:off x="18327823" y="5118110"/>
            <a:ext cx="1440000" cy="1440000"/>
          </a:xfrm>
          <a:prstGeom prst="roundRect">
            <a:avLst/>
          </a:prstGeom>
          <a:noFill/>
          <a:ln w="76200">
            <a:solidFill>
              <a:srgbClr val="62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3791" y="8178305"/>
            <a:ext cx="6242415" cy="4708981"/>
          </a:xfrm>
          <a:prstGeom prst="rect">
            <a:avLst/>
          </a:prstGeom>
          <a:noFill/>
        </p:spPr>
        <p:txBody>
          <a:bodyPr wrap="none" rtlCol="0">
            <a:spAutoFit/>
          </a:bodyPr>
          <a:lstStyle/>
          <a:p>
            <a:r>
              <a:rPr lang="en-SG" sz="30000" smtClean="0">
                <a:solidFill>
                  <a:srgbClr val="FF0000"/>
                </a:solidFill>
              </a:rPr>
              <a:t>KTV</a:t>
            </a:r>
            <a:endParaRPr lang="en-SG" sz="30000">
              <a:solidFill>
                <a:srgbClr val="FF0000"/>
              </a:solidFill>
            </a:endParaRPr>
          </a:p>
        </p:txBody>
      </p:sp>
    </p:spTree>
    <p:extLst>
      <p:ext uri="{BB962C8B-B14F-4D97-AF65-F5344CB8AC3E}">
        <p14:creationId xmlns:p14="http://schemas.microsoft.com/office/powerpoint/2010/main" val="1197828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51" name="Rectangle 50"/>
          <p:cNvSpPr/>
          <p:nvPr/>
        </p:nvSpPr>
        <p:spPr>
          <a:xfrm>
            <a:off x="2593916" y="3802396"/>
            <a:ext cx="18000000" cy="9000000"/>
          </a:xfrm>
          <a:prstGeom prst="rect">
            <a:avLst/>
          </a:prstGeom>
          <a:gradFill flip="none" rotWithShape="1">
            <a:gsLst>
              <a:gs pos="0">
                <a:schemeClr val="accent4">
                  <a:lumMod val="75000"/>
                </a:schemeClr>
              </a:gs>
              <a:gs pos="20332">
                <a:srgbClr val="FFC000"/>
              </a:gs>
              <a:gs pos="90000">
                <a:srgbClr val="FFC000"/>
              </a:gs>
              <a:gs pos="100000">
                <a:schemeClr val="accent6"/>
              </a:gs>
              <a:gs pos="0">
                <a:schemeClr val="accent4"/>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2028"/>
          <a:stretch/>
        </p:blipFill>
        <p:spPr>
          <a:xfrm>
            <a:off x="2616776" y="5600843"/>
            <a:ext cx="7339440" cy="7190548"/>
          </a:xfrm>
          <a:prstGeom prst="rect">
            <a:avLst/>
          </a:prstGeom>
          <a:scene3d>
            <a:camera prst="orthographicFront">
              <a:rot lat="0" lon="10800000" rev="0"/>
            </a:camera>
            <a:lightRig rig="threePt" dir="t"/>
          </a:scene3d>
        </p:spPr>
      </p:pic>
      <p:pic>
        <p:nvPicPr>
          <p:cNvPr id="4" name="Picture 3"/>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3010"/>
                    </a14:imgEffect>
                  </a14:imgLayer>
                </a14:imgProps>
              </a:ext>
              <a:ext uri="{28A0092B-C50C-407E-A947-70E740481C1C}">
                <a14:useLocalDpi xmlns:a14="http://schemas.microsoft.com/office/drawing/2010/main" val="0"/>
              </a:ext>
            </a:extLst>
          </a:blip>
          <a:srcRect b="1596"/>
          <a:stretch/>
        </p:blipFill>
        <p:spPr>
          <a:xfrm>
            <a:off x="11770908" y="4145856"/>
            <a:ext cx="8796918" cy="8656540"/>
          </a:xfrm>
          <a:prstGeom prst="rect">
            <a:avLst/>
          </a:prstGeom>
        </p:spPr>
      </p:pic>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289577" y="6841146"/>
            <a:ext cx="2747865" cy="5961250"/>
          </a:xfrm>
          <a:prstGeom prst="rect">
            <a:avLst/>
          </a:prstGeom>
        </p:spPr>
      </p:pic>
      <p:sp>
        <p:nvSpPr>
          <p:cNvPr id="71" name="TextBox 70"/>
          <p:cNvSpPr txBox="1"/>
          <p:nvPr/>
        </p:nvSpPr>
        <p:spPr>
          <a:xfrm>
            <a:off x="9199573" y="7156435"/>
            <a:ext cx="2672290" cy="1200329"/>
          </a:xfrm>
          <a:prstGeom prst="rect">
            <a:avLst/>
          </a:prstGeom>
          <a:noFill/>
          <a:ln w="19050">
            <a:noFill/>
          </a:ln>
        </p:spPr>
        <p:txBody>
          <a:bodyPr wrap="square" rtlCol="0">
            <a:spAutoFit/>
          </a:bodyPr>
          <a:lstStyle/>
          <a:p>
            <a:pPr algn="r"/>
            <a:r>
              <a:rPr lang="en-SG" sz="2400" smtClean="0">
                <a:solidFill>
                  <a:srgbClr val="FF5050"/>
                </a:solidFill>
                <a:latin typeface="Arial Black" panose="020B0A04020102020204" pitchFamily="34" charset="0"/>
                <a:cs typeface="Arial" panose="020B0604020202020204" pitchFamily="34" charset="0"/>
              </a:rPr>
              <a:t>Ages: </a:t>
            </a:r>
            <a:endParaRPr lang="en-SG" sz="2400">
              <a:solidFill>
                <a:srgbClr val="FF5050"/>
              </a:solidFill>
              <a:latin typeface="Arial Black" panose="020B0A040201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Ladies: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Gentlemen: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p:txBody>
      </p:sp>
      <p:sp>
        <p:nvSpPr>
          <p:cNvPr id="72" name="TextBox 71"/>
          <p:cNvSpPr txBox="1"/>
          <p:nvPr/>
        </p:nvSpPr>
        <p:spPr>
          <a:xfrm>
            <a:off x="10596603" y="10712632"/>
            <a:ext cx="2582368" cy="830997"/>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When: </a:t>
            </a:r>
          </a:p>
          <a:p>
            <a:r>
              <a:rPr lang="en-SG" sz="2400">
                <a:solidFill>
                  <a:srgbClr val="426C92"/>
                </a:solidFill>
                <a:latin typeface="Arial" panose="020B0604020202020204" pitchFamily="34" charset="0"/>
                <a:cs typeface="Arial" panose="020B0604020202020204" pitchFamily="34" charset="0"/>
              </a:rPr>
              <a:t>Comng This </a:t>
            </a:r>
            <a:r>
              <a:rPr lang="en-SG" sz="2400" smtClean="0">
                <a:solidFill>
                  <a:srgbClr val="426C92"/>
                </a:solidFill>
                <a:latin typeface="Arial" panose="020B0604020202020204" pitchFamily="34" charset="0"/>
                <a:cs typeface="Arial" panose="020B0604020202020204" pitchFamily="34" charset="0"/>
              </a:rPr>
              <a:t>Sept</a:t>
            </a:r>
            <a:endParaRPr lang="en-SG" sz="2400">
              <a:solidFill>
                <a:srgbClr val="426C92"/>
              </a:solidFill>
              <a:latin typeface="Arial" panose="020B0604020202020204" pitchFamily="34" charset="0"/>
              <a:cs typeface="Arial" panose="020B0604020202020204" pitchFamily="34" charset="0"/>
            </a:endParaRPr>
          </a:p>
        </p:txBody>
      </p:sp>
      <p:sp>
        <p:nvSpPr>
          <p:cNvPr id="73" name="TextBox 72"/>
          <p:cNvSpPr txBox="1"/>
          <p:nvPr/>
        </p:nvSpPr>
        <p:spPr>
          <a:xfrm>
            <a:off x="10096649" y="8601910"/>
            <a:ext cx="1982952" cy="1938992"/>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Where: </a:t>
            </a:r>
          </a:p>
          <a:p>
            <a:r>
              <a:rPr lang="en-SG" sz="2400">
                <a:solidFill>
                  <a:srgbClr val="426C92"/>
                </a:solidFill>
                <a:latin typeface="Arial" panose="020B0604020202020204" pitchFamily="34" charset="0"/>
                <a:cs typeface="Arial" panose="020B0604020202020204" pitchFamily="34" charset="0"/>
              </a:rPr>
              <a:t>Yorimichi Yakitori Izakaya </a:t>
            </a:r>
          </a:p>
          <a:p>
            <a:r>
              <a:rPr lang="en-SG" sz="2400">
                <a:solidFill>
                  <a:srgbClr val="426C92"/>
                </a:solidFill>
                <a:latin typeface="Arial" panose="020B0604020202020204" pitchFamily="34" charset="0"/>
                <a:cs typeface="Arial" panose="020B0604020202020204" pitchFamily="34" charset="0"/>
              </a:rPr>
              <a:t>@Beach Rd</a:t>
            </a:r>
          </a:p>
        </p:txBody>
      </p:sp>
      <p:sp>
        <p:nvSpPr>
          <p:cNvPr id="76" name="TextBox 75"/>
          <p:cNvSpPr txBox="1"/>
          <p:nvPr/>
        </p:nvSpPr>
        <p:spPr>
          <a:xfrm>
            <a:off x="4998045" y="5010023"/>
            <a:ext cx="10089628" cy="1015663"/>
          </a:xfrm>
          <a:prstGeom prst="rect">
            <a:avLst/>
          </a:prstGeom>
          <a:noFill/>
        </p:spPr>
        <p:txBody>
          <a:bodyPr wrap="square" rtlCol="0">
            <a:spAutoFit/>
          </a:bodyPr>
          <a:lstStyle/>
          <a:p>
            <a:pPr algn="ctr"/>
            <a:r>
              <a:rPr lang="en-SG" sz="6000" smtClean="0">
                <a:solidFill>
                  <a:srgbClr val="FF5050"/>
                </a:solidFill>
                <a:latin typeface="Bauhaus 93" panose="04030905020B02020C02" pitchFamily="82" charset="0"/>
              </a:rPr>
              <a:t>SING YOUR HEARTS OUT</a:t>
            </a:r>
            <a:endParaRPr lang="en-SG" sz="6000">
              <a:solidFill>
                <a:srgbClr val="FF5050"/>
              </a:solidFill>
              <a:latin typeface="Bauhaus 93" panose="04030905020B02020C02" pitchFamily="82" charset="0"/>
            </a:endParaRPr>
          </a:p>
        </p:txBody>
      </p:sp>
      <p:sp>
        <p:nvSpPr>
          <p:cNvPr id="77" name="TextBox 76"/>
          <p:cNvSpPr txBox="1"/>
          <p:nvPr/>
        </p:nvSpPr>
        <p:spPr>
          <a:xfrm>
            <a:off x="8882698" y="4350770"/>
            <a:ext cx="2112887" cy="646331"/>
          </a:xfrm>
          <a:prstGeom prst="rect">
            <a:avLst/>
          </a:prstGeom>
          <a:noFill/>
        </p:spPr>
        <p:txBody>
          <a:bodyPr wrap="square" rtlCol="0">
            <a:spAutoFit/>
          </a:bodyPr>
          <a:lstStyle/>
          <a:p>
            <a:pPr algn="ctr"/>
            <a:r>
              <a:rPr lang="en-SG">
                <a:solidFill>
                  <a:srgbClr val="FF5050"/>
                </a:solidFill>
                <a:latin typeface="Arial Narrow" panose="020B0606020202030204" pitchFamily="34" charset="0"/>
                <a:cs typeface="Arial" panose="020B0604020202020204" pitchFamily="34" charset="0"/>
              </a:rPr>
              <a:t>INNER SOUL VERSE </a:t>
            </a:r>
          </a:p>
          <a:p>
            <a:pPr algn="ctr"/>
            <a:r>
              <a:rPr lang="en-SG">
                <a:solidFill>
                  <a:srgbClr val="FF5050"/>
                </a:solidFill>
                <a:latin typeface="Arial Narrow" panose="020B0606020202030204" pitchFamily="34" charset="0"/>
                <a:cs typeface="Arial" panose="020B0604020202020204" pitchFamily="34" charset="0"/>
              </a:rPr>
              <a:t>PRESENTS</a:t>
            </a:r>
          </a:p>
        </p:txBody>
      </p:sp>
      <p:sp>
        <p:nvSpPr>
          <p:cNvPr id="78" name="Rectangle 77"/>
          <p:cNvSpPr/>
          <p:nvPr/>
        </p:nvSpPr>
        <p:spPr>
          <a:xfrm>
            <a:off x="10731539" y="11711347"/>
            <a:ext cx="2694969" cy="461665"/>
          </a:xfrm>
          <a:prstGeom prst="rect">
            <a:avLst/>
          </a:prstGeom>
        </p:spPr>
        <p:txBody>
          <a:bodyPr wrap="none">
            <a:spAutoFit/>
          </a:bodyPr>
          <a:lstStyle/>
          <a:p>
            <a:r>
              <a:rPr lang="en-SG" sz="1200">
                <a:solidFill>
                  <a:srgbClr val="426C92"/>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a:solidFill>
                  <a:srgbClr val="426C92"/>
                </a:solidFill>
                <a:latin typeface="Arial" panose="020B0604020202020204" pitchFamily="34" charset="0"/>
                <a:cs typeface="Arial" panose="020B0604020202020204" pitchFamily="34" charset="0"/>
              </a:rPr>
              <a:t>Facilitation and light refreshments</a:t>
            </a:r>
            <a:r>
              <a:rPr lang="en-SG" sz="1200" smtClean="0">
                <a:latin typeface="Arial" panose="020B0604020202020204" pitchFamily="34" charset="0"/>
                <a:cs typeface="Arial" panose="020B0604020202020204" pitchFamily="34" charset="0"/>
              </a:rPr>
              <a:t>.</a:t>
            </a:r>
          </a:p>
        </p:txBody>
      </p:sp>
      <p:sp>
        <p:nvSpPr>
          <p:cNvPr id="80" name="Rectangle 79"/>
          <p:cNvSpPr/>
          <p:nvPr/>
        </p:nvSpPr>
        <p:spPr>
          <a:xfrm>
            <a:off x="6140102" y="5920417"/>
            <a:ext cx="5043653" cy="553998"/>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rgbClr val="FF5050"/>
                </a:solidFill>
                <a:latin typeface="Bauhaus 93" panose="04030905020B02020C02" pitchFamily="82" charset="0"/>
              </a:rPr>
              <a:t>...And love will find its way</a:t>
            </a:r>
          </a:p>
        </p:txBody>
      </p:sp>
      <p:sp>
        <p:nvSpPr>
          <p:cNvPr id="85" name="TextBox 84"/>
          <p:cNvSpPr txBox="1"/>
          <p:nvPr/>
        </p:nvSpPr>
        <p:spPr>
          <a:xfrm>
            <a:off x="3767714" y="4507494"/>
            <a:ext cx="1597396" cy="1200329"/>
          </a:xfrm>
          <a:prstGeom prst="rect">
            <a:avLst/>
          </a:prstGeom>
          <a:noFill/>
          <a:ln w="19050">
            <a:noFill/>
          </a:ln>
        </p:spPr>
        <p:txBody>
          <a:bodyPr wrap="square" rtlCol="0">
            <a:spAutoFit/>
          </a:bodyPr>
          <a:lstStyle/>
          <a:p>
            <a:pPr algn="ctr"/>
            <a:r>
              <a:rPr lang="en-SG" sz="3600" smtClean="0">
                <a:solidFill>
                  <a:srgbClr val="FF5050"/>
                </a:solidFill>
                <a:latin typeface="Bauhaus 93" panose="04030905020B02020C02" pitchFamily="82" charset="0"/>
                <a:cs typeface="Arial" panose="020B0604020202020204" pitchFamily="34" charset="0"/>
              </a:rPr>
              <a:t>THIS</a:t>
            </a:r>
          </a:p>
          <a:p>
            <a:pPr algn="ctr"/>
            <a:r>
              <a:rPr lang="en-SG" sz="3600" smtClean="0">
                <a:solidFill>
                  <a:srgbClr val="FF5050"/>
                </a:solidFill>
                <a:latin typeface="Bauhaus 93" panose="04030905020B02020C02" pitchFamily="82" charset="0"/>
                <a:cs typeface="Arial" panose="020B0604020202020204" pitchFamily="34" charset="0"/>
              </a:rPr>
              <a:t>SEPT</a:t>
            </a:r>
            <a:endParaRPr lang="en-SG" sz="3600">
              <a:solidFill>
                <a:srgbClr val="FF5050"/>
              </a:solidFill>
              <a:latin typeface="Bauhaus 93" panose="04030905020B02020C02" pitchFamily="82" charset="0"/>
              <a:cs typeface="Arial" panose="020B0604020202020204" pitchFamily="34" charset="0"/>
            </a:endParaRPr>
          </a:p>
        </p:txBody>
      </p:sp>
      <p:sp>
        <p:nvSpPr>
          <p:cNvPr id="86" name="Rounded Rectangle 85"/>
          <p:cNvSpPr/>
          <p:nvPr/>
        </p:nvSpPr>
        <p:spPr>
          <a:xfrm>
            <a:off x="3846412" y="4387658"/>
            <a:ext cx="1440000" cy="1440000"/>
          </a:xfrm>
          <a:prstGeom prst="roundRect">
            <a:avLst/>
          </a:prstGeom>
          <a:noFill/>
          <a:ln w="762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5050"/>
              </a:solidFill>
            </a:endParaRPr>
          </a:p>
        </p:txBody>
      </p:sp>
    </p:spTree>
    <p:extLst>
      <p:ext uri="{BB962C8B-B14F-4D97-AF65-F5344CB8AC3E}">
        <p14:creationId xmlns:p14="http://schemas.microsoft.com/office/powerpoint/2010/main" val="452713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5378" y="5561229"/>
            <a:ext cx="11338168" cy="4708981"/>
          </a:xfrm>
          <a:prstGeom prst="rect">
            <a:avLst/>
          </a:prstGeom>
          <a:noFill/>
        </p:spPr>
        <p:txBody>
          <a:bodyPr wrap="none" rtlCol="0">
            <a:spAutoFit/>
          </a:bodyPr>
          <a:lstStyle/>
          <a:p>
            <a:r>
              <a:rPr lang="en-SG" sz="30000" smtClean="0">
                <a:solidFill>
                  <a:srgbClr val="FF0000"/>
                </a:solidFill>
              </a:rPr>
              <a:t>VEGAN</a:t>
            </a:r>
            <a:endParaRPr lang="en-SG" sz="30000">
              <a:solidFill>
                <a:srgbClr val="FF0000"/>
              </a:solidFill>
            </a:endParaRPr>
          </a:p>
        </p:txBody>
      </p:sp>
    </p:spTree>
    <p:extLst>
      <p:ext uri="{BB962C8B-B14F-4D97-AF65-F5344CB8AC3E}">
        <p14:creationId xmlns:p14="http://schemas.microsoft.com/office/powerpoint/2010/main" val="267959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596474" y="2934998"/>
            <a:ext cx="18000000" cy="9000000"/>
          </a:xfrm>
          <a:prstGeom prst="rect">
            <a:avLst/>
          </a:prstGeom>
          <a:solidFill>
            <a:srgbClr val="C0D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TextBox 44"/>
          <p:cNvSpPr txBox="1"/>
          <p:nvPr/>
        </p:nvSpPr>
        <p:spPr>
          <a:xfrm>
            <a:off x="8655672" y="8044367"/>
            <a:ext cx="3176265"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Ages: </a:t>
            </a:r>
          </a:p>
          <a:p>
            <a:r>
              <a:rPr lang="en-SG" sz="2400">
                <a:solidFill>
                  <a:srgbClr val="AA1803"/>
                </a:solidFill>
                <a:latin typeface="Arial" panose="020B0604020202020204" pitchFamily="34" charset="0"/>
                <a:cs typeface="Arial" panose="020B0604020202020204" pitchFamily="34" charset="0"/>
              </a:rPr>
              <a:t>Ladies: </a:t>
            </a:r>
            <a:r>
              <a:rPr lang="en-SG" sz="2400" smtClean="0">
                <a:solidFill>
                  <a:srgbClr val="AA1803"/>
                </a:solidFill>
                <a:latin typeface="Arial" panose="020B0604020202020204" pitchFamily="34" charset="0"/>
                <a:cs typeface="Arial" panose="020B0604020202020204" pitchFamily="34" charset="0"/>
              </a:rPr>
              <a:t>25-40</a:t>
            </a:r>
          </a:p>
          <a:p>
            <a:r>
              <a:rPr lang="en-SG" sz="2400" smtClean="0">
                <a:solidFill>
                  <a:srgbClr val="AA1803"/>
                </a:solidFill>
                <a:latin typeface="Arial" panose="020B0604020202020204" pitchFamily="34" charset="0"/>
                <a:cs typeface="Arial" panose="020B0604020202020204" pitchFamily="34" charset="0"/>
              </a:rPr>
              <a:t>Gentlemen</a:t>
            </a:r>
            <a:r>
              <a:rPr lang="en-SG" sz="2400">
                <a:solidFill>
                  <a:srgbClr val="AA1803"/>
                </a:solidFill>
                <a:latin typeface="Arial" panose="020B0604020202020204" pitchFamily="34" charset="0"/>
                <a:cs typeface="Arial" panose="020B0604020202020204" pitchFamily="34" charset="0"/>
              </a:rPr>
              <a:t>: </a:t>
            </a:r>
            <a:r>
              <a:rPr lang="en-SG" sz="2400" smtClean="0">
                <a:solidFill>
                  <a:srgbClr val="AA1803"/>
                </a:solidFill>
                <a:latin typeface="Arial" panose="020B0604020202020204" pitchFamily="34" charset="0"/>
                <a:cs typeface="Arial" panose="020B0604020202020204" pitchFamily="34" charset="0"/>
              </a:rPr>
              <a:t>30-45</a:t>
            </a:r>
            <a:endParaRPr lang="en-SG" sz="2400">
              <a:solidFill>
                <a:srgbClr val="AA1803"/>
              </a:solidFill>
              <a:latin typeface="Arial" panose="020B0604020202020204" pitchFamily="34" charset="0"/>
              <a:cs typeface="Arial" panose="020B0604020202020204" pitchFamily="34" charset="0"/>
            </a:endParaRPr>
          </a:p>
        </p:txBody>
      </p:sp>
      <p:sp>
        <p:nvSpPr>
          <p:cNvPr id="47" name="TextBox 46"/>
          <p:cNvSpPr txBox="1"/>
          <p:nvPr/>
        </p:nvSpPr>
        <p:spPr>
          <a:xfrm>
            <a:off x="11404235" y="8044367"/>
            <a:ext cx="1982952" cy="1938992"/>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Where: </a:t>
            </a:r>
          </a:p>
          <a:p>
            <a:r>
              <a:rPr lang="en-SG" sz="2400">
                <a:solidFill>
                  <a:srgbClr val="AA1803"/>
                </a:solidFill>
                <a:latin typeface="Arial" panose="020B0604020202020204" pitchFamily="34" charset="0"/>
                <a:cs typeface="Arial" panose="020B0604020202020204" pitchFamily="34" charset="0"/>
              </a:rPr>
              <a:t>Yorimichi Yakitori Izakaya </a:t>
            </a:r>
          </a:p>
          <a:p>
            <a:r>
              <a:rPr lang="en-SG" sz="2400">
                <a:solidFill>
                  <a:srgbClr val="AA1803"/>
                </a:solidFill>
                <a:latin typeface="Arial" panose="020B0604020202020204" pitchFamily="34" charset="0"/>
                <a:cs typeface="Arial" panose="020B0604020202020204" pitchFamily="34" charset="0"/>
              </a:rPr>
              <a:t>@Beach Rd</a:t>
            </a:r>
          </a:p>
        </p:txBody>
      </p:sp>
      <p:sp>
        <p:nvSpPr>
          <p:cNvPr id="48" name="TextBox 47"/>
          <p:cNvSpPr txBox="1"/>
          <p:nvPr/>
        </p:nvSpPr>
        <p:spPr>
          <a:xfrm>
            <a:off x="5589725" y="4109729"/>
            <a:ext cx="10089628" cy="1015663"/>
          </a:xfrm>
          <a:prstGeom prst="rect">
            <a:avLst/>
          </a:prstGeom>
          <a:noFill/>
        </p:spPr>
        <p:txBody>
          <a:bodyPr wrap="square" rtlCol="0">
            <a:spAutoFit/>
          </a:bodyPr>
          <a:lstStyle/>
          <a:p>
            <a:pPr algn="ctr"/>
            <a:r>
              <a:rPr lang="en-SG" sz="6000" smtClean="0">
                <a:solidFill>
                  <a:schemeClr val="accent6">
                    <a:lumMod val="50000"/>
                  </a:schemeClr>
                </a:solidFill>
                <a:latin typeface="Bauhaus 93" panose="04030905020B02020C02" pitchFamily="82" charset="0"/>
              </a:rPr>
              <a:t>GREEN HEARTS</a:t>
            </a:r>
            <a:endParaRPr lang="en-SG" sz="6000">
              <a:solidFill>
                <a:schemeClr val="accent6">
                  <a:lumMod val="50000"/>
                </a:schemeClr>
              </a:solidFill>
              <a:latin typeface="Bauhaus 93" panose="04030905020B02020C02" pitchFamily="82" charset="0"/>
            </a:endParaRPr>
          </a:p>
        </p:txBody>
      </p:sp>
      <p:sp>
        <p:nvSpPr>
          <p:cNvPr id="49" name="TextBox 48"/>
          <p:cNvSpPr txBox="1"/>
          <p:nvPr/>
        </p:nvSpPr>
        <p:spPr>
          <a:xfrm>
            <a:off x="7954863" y="3538723"/>
            <a:ext cx="2112887" cy="646331"/>
          </a:xfrm>
          <a:prstGeom prst="rect">
            <a:avLst/>
          </a:prstGeom>
          <a:noFill/>
          <a:ln>
            <a:noFill/>
          </a:ln>
        </p:spPr>
        <p:txBody>
          <a:bodyPr wrap="square" rtlCol="0">
            <a:spAutoFit/>
          </a:bodyPr>
          <a:lstStyle/>
          <a:p>
            <a:pPr algn="ctr"/>
            <a:r>
              <a:rPr lang="en-SG" b="1" smtClean="0">
                <a:solidFill>
                  <a:srgbClr val="85AA73"/>
                </a:solidFill>
                <a:latin typeface="Arial Narrow" panose="020B0606020202030204" pitchFamily="34" charset="0"/>
                <a:cs typeface="Arial" panose="020B0604020202020204" pitchFamily="34" charset="0"/>
              </a:rPr>
              <a:t>INNER SOUL VERSE </a:t>
            </a:r>
          </a:p>
          <a:p>
            <a:pPr algn="ctr"/>
            <a:r>
              <a:rPr lang="en-SG" b="1" smtClean="0">
                <a:solidFill>
                  <a:srgbClr val="85AA73"/>
                </a:solidFill>
                <a:latin typeface="Arial Narrow" panose="020B0606020202030204" pitchFamily="34" charset="0"/>
                <a:cs typeface="Arial" panose="020B0604020202020204" pitchFamily="34" charset="0"/>
              </a:rPr>
              <a:t>PRESENTS</a:t>
            </a:r>
            <a:endParaRPr lang="en-SG" b="1">
              <a:solidFill>
                <a:srgbClr val="85AA73"/>
              </a:solidFill>
              <a:latin typeface="Arial Narrow" panose="020B0606020202030204" pitchFamily="34" charset="0"/>
              <a:cs typeface="Arial" panose="020B0604020202020204" pitchFamily="34" charset="0"/>
            </a:endParaRPr>
          </a:p>
        </p:txBody>
      </p:sp>
      <p:sp>
        <p:nvSpPr>
          <p:cNvPr id="50" name="Rectangle 49"/>
          <p:cNvSpPr/>
          <p:nvPr/>
        </p:nvSpPr>
        <p:spPr>
          <a:xfrm>
            <a:off x="8792235" y="10038045"/>
            <a:ext cx="2335896" cy="646331"/>
          </a:xfrm>
          <a:prstGeom prst="rect">
            <a:avLst/>
          </a:prstGeom>
        </p:spPr>
        <p:txBody>
          <a:bodyPr wrap="none">
            <a:spAutoFit/>
          </a:bodyPr>
          <a:lstStyle/>
          <a:p>
            <a:r>
              <a:rPr lang="en-SG" sz="1200">
                <a:solidFill>
                  <a:srgbClr val="0070C0"/>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Platter of plant-based cuisine</a:t>
            </a:r>
          </a:p>
        </p:txBody>
      </p:sp>
      <p:sp>
        <p:nvSpPr>
          <p:cNvPr id="51" name="Rectangle 50"/>
          <p:cNvSpPr/>
          <p:nvPr/>
        </p:nvSpPr>
        <p:spPr>
          <a:xfrm>
            <a:off x="8766392" y="5037435"/>
            <a:ext cx="7401511" cy="1938992"/>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chemeClr val="accent6">
                    <a:lumMod val="75000"/>
                  </a:schemeClr>
                </a:solidFill>
                <a:latin typeface="Bahnschrift Light Condensed" panose="020B0502040204020203" pitchFamily="34" charset="0"/>
              </a:rPr>
              <a:t>Find that </a:t>
            </a:r>
            <a:r>
              <a:rPr lang="en-US" altLang="zh-CN" sz="3000" smtClean="0">
                <a:solidFill>
                  <a:schemeClr val="accent6">
                    <a:lumMod val="75000"/>
                  </a:schemeClr>
                </a:solidFill>
                <a:latin typeface="Bahnschrift Light Condensed" panose="020B0502040204020203" pitchFamily="34" charset="0"/>
              </a:rPr>
              <a:t>herbivore </a:t>
            </a:r>
            <a:r>
              <a:rPr lang="en-US" altLang="zh-CN" sz="3000">
                <a:solidFill>
                  <a:schemeClr val="accent6">
                    <a:lumMod val="75000"/>
                  </a:schemeClr>
                </a:solidFill>
                <a:latin typeface="Bahnschrift Light Condensed" panose="020B0502040204020203" pitchFamily="34" charset="0"/>
              </a:rPr>
              <a:t>who </a:t>
            </a:r>
            <a:r>
              <a:rPr lang="en-US" altLang="zh-CN" sz="3000" smtClean="0">
                <a:solidFill>
                  <a:schemeClr val="accent6">
                    <a:lumMod val="75000"/>
                  </a:schemeClr>
                </a:solidFill>
                <a:latin typeface="Bahnschrift Light Condensed" panose="020B0502040204020203" pitchFamily="34" charset="0"/>
              </a:rPr>
              <a:t>shares </a:t>
            </a:r>
            <a:r>
              <a:rPr lang="en-US" altLang="zh-CN" sz="3000">
                <a:solidFill>
                  <a:schemeClr val="accent6">
                    <a:lumMod val="75000"/>
                  </a:schemeClr>
                </a:solidFill>
                <a:latin typeface="Bahnschrift Light Condensed" panose="020B0502040204020203" pitchFamily="34" charset="0"/>
              </a:rPr>
              <a:t>your values and love for </a:t>
            </a:r>
            <a:r>
              <a:rPr lang="en-US" altLang="zh-CN" sz="3000" smtClean="0">
                <a:solidFill>
                  <a:schemeClr val="accent6">
                    <a:lumMod val="75000"/>
                  </a:schemeClr>
                </a:solidFill>
                <a:latin typeface="Bahnschrift Light Condensed" panose="020B0502040204020203" pitchFamily="34" charset="0"/>
              </a:rPr>
              <a:t>all </a:t>
            </a:r>
            <a:r>
              <a:rPr lang="en-US" altLang="zh-CN" sz="3000">
                <a:solidFill>
                  <a:schemeClr val="accent6">
                    <a:lumMod val="75000"/>
                  </a:schemeClr>
                </a:solidFill>
                <a:latin typeface="Bahnschrift Light Condensed" panose="020B0502040204020203" pitchFamily="34" charset="0"/>
              </a:rPr>
              <a:t>things plant-based. Elevate your romance with the power of plant-powered </a:t>
            </a:r>
            <a:r>
              <a:rPr lang="en-US" altLang="zh-CN" sz="3000" smtClean="0">
                <a:solidFill>
                  <a:schemeClr val="accent6">
                    <a:lumMod val="75000"/>
                  </a:schemeClr>
                </a:solidFill>
                <a:latin typeface="Bahnschrift Light Condensed" panose="020B0502040204020203" pitchFamily="34" charset="0"/>
              </a:rPr>
              <a:t>connections while savouring guilt-free vegan cuisine </a:t>
            </a:r>
            <a:endParaRPr lang="en-US" altLang="zh-CN" sz="3000">
              <a:solidFill>
                <a:schemeClr val="accent6">
                  <a:lumMod val="75000"/>
                </a:schemeClr>
              </a:solidFill>
              <a:latin typeface="Bahnschrift Light Condensed" panose="020B0502040204020203" pitchFamily="34" charset="0"/>
            </a:endParaRPr>
          </a:p>
        </p:txBody>
      </p:sp>
      <p:pic>
        <p:nvPicPr>
          <p:cNvPr id="528" name="Picture 527"/>
          <p:cNvPicPr>
            <a:picLocks noChangeAspect="1"/>
          </p:cNvPicPr>
          <p:nvPr/>
        </p:nvPicPr>
        <p:blipFill rotWithShape="1">
          <a:blip r:embed="rId2">
            <a:extLst>
              <a:ext uri="{28A0092B-C50C-407E-A947-70E740481C1C}">
                <a14:useLocalDpi xmlns:a14="http://schemas.microsoft.com/office/drawing/2010/main" val="0"/>
              </a:ext>
            </a:extLst>
          </a:blip>
          <a:srcRect l="19396"/>
          <a:stretch/>
        </p:blipFill>
        <p:spPr>
          <a:xfrm rot="10800000">
            <a:off x="3618022" y="2934997"/>
            <a:ext cx="5374235" cy="8924925"/>
          </a:xfrm>
          <a:prstGeom prst="rect">
            <a:avLst/>
          </a:prstGeom>
        </p:spPr>
      </p:pic>
      <p:sp>
        <p:nvSpPr>
          <p:cNvPr id="531" name="TextBox 530"/>
          <p:cNvSpPr txBox="1"/>
          <p:nvPr/>
        </p:nvSpPr>
        <p:spPr>
          <a:xfrm>
            <a:off x="19058154" y="3717271"/>
            <a:ext cx="1597396" cy="1200329"/>
          </a:xfrm>
          <a:prstGeom prst="rect">
            <a:avLst/>
          </a:prstGeom>
          <a:noFill/>
          <a:ln w="19050">
            <a:noFill/>
          </a:ln>
        </p:spPr>
        <p:txBody>
          <a:bodyPr wrap="square" rtlCol="0">
            <a:spAutoFit/>
          </a:bodyPr>
          <a:lstStyle/>
          <a:p>
            <a:pPr algn="ctr"/>
            <a:r>
              <a:rPr lang="en-SG" sz="3600" smtClean="0">
                <a:solidFill>
                  <a:srgbClr val="0070C0"/>
                </a:solidFill>
                <a:latin typeface="Bauhaus 93" panose="04030905020B02020C02" pitchFamily="82" charset="0"/>
                <a:cs typeface="Arial" panose="020B0604020202020204" pitchFamily="34" charset="0"/>
              </a:rPr>
              <a:t>THIS</a:t>
            </a:r>
          </a:p>
          <a:p>
            <a:pPr algn="ctr"/>
            <a:r>
              <a:rPr lang="en-SG" sz="3600" smtClean="0">
                <a:solidFill>
                  <a:srgbClr val="0070C0"/>
                </a:solidFill>
                <a:latin typeface="Bauhaus 93" panose="04030905020B02020C02" pitchFamily="82" charset="0"/>
                <a:cs typeface="Arial" panose="020B0604020202020204" pitchFamily="34" charset="0"/>
              </a:rPr>
              <a:t>SEPT</a:t>
            </a:r>
            <a:endParaRPr lang="en-SG" sz="3600">
              <a:solidFill>
                <a:srgbClr val="0070C0"/>
              </a:solidFill>
              <a:latin typeface="Bauhaus 93" panose="04030905020B02020C02" pitchFamily="82" charset="0"/>
              <a:cs typeface="Arial" panose="020B0604020202020204" pitchFamily="34" charset="0"/>
            </a:endParaRPr>
          </a:p>
        </p:txBody>
      </p:sp>
      <p:sp>
        <p:nvSpPr>
          <p:cNvPr id="532" name="Rounded Rectangle 531"/>
          <p:cNvSpPr/>
          <p:nvPr/>
        </p:nvSpPr>
        <p:spPr>
          <a:xfrm>
            <a:off x="19136852" y="3597435"/>
            <a:ext cx="1440000" cy="1440000"/>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pic>
        <p:nvPicPr>
          <p:cNvPr id="540" name="Picture 5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0161" y="6542607"/>
            <a:ext cx="8191340" cy="5277386"/>
          </a:xfrm>
          <a:prstGeom prst="rect">
            <a:avLst/>
          </a:prstGeom>
          <a:effectLst>
            <a:outerShdw blurRad="50800" dist="50800" dir="5400000" algn="ctr" rotWithShape="0">
              <a:schemeClr val="tx1">
                <a:alpha val="50000"/>
              </a:schemeClr>
            </a:outerShdw>
          </a:effectLst>
        </p:spPr>
      </p:pic>
      <p:sp>
        <p:nvSpPr>
          <p:cNvPr id="46" name="TextBox 45"/>
          <p:cNvSpPr txBox="1"/>
          <p:nvPr/>
        </p:nvSpPr>
        <p:spPr>
          <a:xfrm>
            <a:off x="13387186" y="8044367"/>
            <a:ext cx="2525913"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When: </a:t>
            </a:r>
          </a:p>
          <a:p>
            <a:r>
              <a:rPr lang="en-SG" sz="2400">
                <a:solidFill>
                  <a:srgbClr val="AA1803"/>
                </a:solidFill>
                <a:latin typeface="Arial" panose="020B0604020202020204" pitchFamily="34" charset="0"/>
                <a:cs typeface="Arial" panose="020B0604020202020204" pitchFamily="34" charset="0"/>
              </a:rPr>
              <a:t>Comng This </a:t>
            </a:r>
            <a:r>
              <a:rPr lang="en-SG" sz="2400" smtClean="0">
                <a:solidFill>
                  <a:srgbClr val="AA1803"/>
                </a:solidFill>
                <a:latin typeface="Arial" panose="020B0604020202020204" pitchFamily="34" charset="0"/>
                <a:cs typeface="Arial" panose="020B0604020202020204" pitchFamily="34" charset="0"/>
              </a:rPr>
              <a:t>Sept</a:t>
            </a:r>
            <a:endParaRPr lang="en-SG" sz="2400">
              <a:solidFill>
                <a:srgbClr val="AA1803"/>
              </a:solidFill>
              <a:latin typeface="Arial" panose="020B0604020202020204" pitchFamily="34" charset="0"/>
              <a:cs typeface="Arial" panose="020B0604020202020204" pitchFamily="34" charset="0"/>
            </a:endParaRPr>
          </a:p>
        </p:txBody>
      </p:sp>
      <p:pic>
        <p:nvPicPr>
          <p:cNvPr id="537" name="Picture 536"/>
          <p:cNvPicPr>
            <a:picLocks noChangeAspect="1"/>
          </p:cNvPicPr>
          <p:nvPr/>
        </p:nvPicPr>
        <p:blipFill rotWithShape="1">
          <a:blip r:embed="rId4">
            <a:extLst>
              <a:ext uri="{28A0092B-C50C-407E-A947-70E740481C1C}">
                <a14:useLocalDpi xmlns:a14="http://schemas.microsoft.com/office/drawing/2010/main" val="0"/>
              </a:ext>
            </a:extLst>
          </a:blip>
          <a:srcRect l="14803" t="9259" b="18000"/>
          <a:stretch/>
        </p:blipFill>
        <p:spPr>
          <a:xfrm>
            <a:off x="13163550" y="3124200"/>
            <a:ext cx="2365080" cy="2019300"/>
          </a:xfrm>
          <a:prstGeom prst="rect">
            <a:avLst/>
          </a:prstGeom>
        </p:spPr>
      </p:pic>
    </p:spTree>
    <p:extLst>
      <p:ext uri="{BB962C8B-B14F-4D97-AF65-F5344CB8AC3E}">
        <p14:creationId xmlns:p14="http://schemas.microsoft.com/office/powerpoint/2010/main" val="3328232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718205525"/>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34019985"/>
              </p:ext>
            </p:extLst>
          </p:nvPr>
        </p:nvGraphicFramePr>
        <p:xfrm>
          <a:off x="1525269" y="1901176"/>
          <a:ext cx="11746594" cy="1048786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8-10 mins</a:t>
                      </a:r>
                    </a:p>
                    <a:p>
                      <a:r>
                        <a:rPr lang="en-SG" sz="2400" baseline="0" smtClean="0">
                          <a:solidFill>
                            <a:schemeClr val="bg1"/>
                          </a:solidFill>
                        </a:rPr>
                        <a:t>9 mins song (0.9x speed) = 10mins</a:t>
                      </a:r>
                      <a:endParaRPr lang="en-SG" sz="2400" baseline="0" dirty="0" smtClean="0">
                        <a:solidFill>
                          <a:schemeClr val="bg1"/>
                        </a:solidFill>
                      </a:endParaRPr>
                    </a:p>
                    <a:p>
                      <a:r>
                        <a:rPr lang="en-SG" sz="2400" baseline="0" smtClean="0">
                          <a:solidFill>
                            <a:schemeClr val="bg1"/>
                          </a:solidFill>
                        </a:rPr>
                        <a:t>9 mins song (1.1 speed) = 8m10sec</a:t>
                      </a:r>
                      <a:endParaRPr lang="en-SG" sz="2400" baseline="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7663636"/>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Greetings</a:t>
            </a: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Intro host</a:t>
            </a: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Thank Yorimichi</a:t>
            </a: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About IR Camera. </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About recording</a:t>
            </a: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About participant count</a:t>
            </a:r>
            <a:endParaRPr lang="en-US" sz="3000" smtClean="0">
              <a:solidFill>
                <a:schemeClr val="bg1"/>
              </a:solidFill>
            </a:endParaRPr>
          </a:p>
          <a:p>
            <a:pPr marL="285750" indent="-285750">
              <a:buFont typeface="Arial" panose="020B0604020202020204" pitchFamily="34" charset="0"/>
              <a:buChar char="•"/>
            </a:pP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Event liminous stick </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Event etiquette</a:t>
            </a:r>
          </a:p>
          <a:p>
            <a:pPr marL="285750" indent="-285750">
              <a:buFont typeface="Arial" panose="020B0604020202020204" pitchFamily="34" charset="0"/>
              <a:buChar char="•"/>
            </a:pPr>
            <a:r>
              <a:rPr lang="en-US" sz="3000" smtClean="0">
                <a:solidFill>
                  <a:schemeClr val="bg1"/>
                </a:solidFill>
              </a:rPr>
              <a:t>Event rotation</a:t>
            </a:r>
          </a:p>
          <a:p>
            <a:pPr marL="285750" indent="-285750">
              <a:buFont typeface="Arial" panose="020B0604020202020204" pitchFamily="34" charset="0"/>
              <a:buChar char="•"/>
            </a:pPr>
            <a:r>
              <a:rPr lang="en-US" sz="3000" smtClean="0">
                <a:solidFill>
                  <a:schemeClr val="bg1"/>
                </a:solidFill>
              </a:rPr>
              <a:t>Event bite size food</a:t>
            </a:r>
            <a:endParaRPr lang="en-US" sz="3000" smtClean="0">
              <a:solidFill>
                <a:schemeClr val="bg1"/>
              </a:solidFill>
            </a:endParaRPr>
          </a:p>
          <a:p>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8679299"/>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Participants remain seated</a:t>
            </a:r>
          </a:p>
          <a:p>
            <a:pPr marL="285750" indent="-285750">
              <a:buFont typeface="Arial" panose="020B0604020202020204" pitchFamily="34" charset="0"/>
              <a:buChar char="•"/>
            </a:pPr>
            <a:r>
              <a:rPr lang="en-US" sz="3000" smtClean="0">
                <a:solidFill>
                  <a:schemeClr val="bg1"/>
                </a:solidFill>
              </a:rPr>
              <a:t>Dimming the lights</a:t>
            </a:r>
          </a:p>
          <a:p>
            <a:endParaRPr lang="en-US" sz="3000">
              <a:solidFill>
                <a:schemeClr val="bg1"/>
              </a:solidFill>
            </a:endParaRPr>
          </a:p>
          <a:p>
            <a:r>
              <a:rPr lang="en-US" sz="3000" smtClean="0">
                <a:solidFill>
                  <a:schemeClr val="bg1"/>
                </a:solidFill>
              </a:rPr>
              <a:t>----- </a:t>
            </a:r>
            <a:r>
              <a:rPr lang="en-US" sz="3000" smtClean="0">
                <a:solidFill>
                  <a:schemeClr val="bg1"/>
                </a:solidFill>
              </a:rPr>
              <a:t>GO TO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The </a:t>
            </a:r>
            <a:r>
              <a:rPr lang="en-US" sz="3000">
                <a:solidFill>
                  <a:schemeClr val="bg1"/>
                </a:solidFill>
              </a:rPr>
              <a:t>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a:t>
            </a:r>
            <a:r>
              <a:rPr lang="en-US" sz="3000" smtClean="0">
                <a:solidFill>
                  <a:schemeClr val="bg1"/>
                </a:solidFill>
              </a:rPr>
              <a:t>TURN ON SWITCH</a:t>
            </a:r>
            <a:endParaRPr lang="en-US" sz="3000">
              <a:solidFill>
                <a:schemeClr val="bg1"/>
              </a:solidFill>
            </a:endParaRP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Participants to move around</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Thank Xiaoyu</a:t>
            </a:r>
          </a:p>
          <a:p>
            <a:pPr marL="285750" indent="-285750">
              <a:buFont typeface="Arial" panose="020B0604020202020204" pitchFamily="34" charset="0"/>
              <a:buChar char="•"/>
            </a:pPr>
            <a:r>
              <a:rPr lang="en-US" sz="3000" smtClean="0">
                <a:solidFill>
                  <a:schemeClr val="bg1"/>
                </a:solidFill>
              </a:rPr>
              <a:t>Gather everyone towards the inner room</a:t>
            </a:r>
          </a:p>
          <a:p>
            <a:pPr marL="285750" indent="-285750">
              <a:buFont typeface="Arial" panose="020B0604020202020204" pitchFamily="34" charset="0"/>
              <a:buChar char="•"/>
            </a:pPr>
            <a:r>
              <a:rPr lang="en-US" sz="3000" smtClean="0">
                <a:solidFill>
                  <a:schemeClr val="bg1"/>
                </a:solidFill>
              </a:rPr>
              <a:t>Serve drinks</a:t>
            </a:r>
            <a:endParaRPr lang="en-US" sz="3000">
              <a:solidFill>
                <a:schemeClr val="bg1"/>
              </a:solidFill>
            </a:endParaRPr>
          </a:p>
          <a:p>
            <a:endParaRPr lang="en-SG" sz="3000" smtClean="0">
              <a:solidFill>
                <a:schemeClr val="bg1"/>
              </a:solidFill>
            </a:endParaRPr>
          </a:p>
          <a:p>
            <a:r>
              <a:rPr lang="en-SG" sz="3000" smtClean="0">
                <a:solidFill>
                  <a:schemeClr val="bg1"/>
                </a:solidFill>
              </a:rPr>
              <a:t>----- SERVE DRINKS</a:t>
            </a:r>
            <a:endParaRPr lang="en-SG" sz="3000" smtClean="0">
              <a:solidFill>
                <a:schemeClr val="bg1"/>
              </a:solidFill>
            </a:endParaRPr>
          </a:p>
          <a:p>
            <a:endParaRPr lang="en-SG" sz="3000" smtClean="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5889754" cy="4708981"/>
          </a:xfrm>
          <a:prstGeom prst="rect">
            <a:avLst/>
          </a:prstGeom>
          <a:noFill/>
        </p:spPr>
        <p:txBody>
          <a:bodyPr wrap="none" rtlCol="0">
            <a:spAutoFit/>
          </a:bodyPr>
          <a:lstStyle/>
          <a:p>
            <a:r>
              <a:rPr lang="en-SG" sz="30000" smtClean="0">
                <a:solidFill>
                  <a:srgbClr val="FF0000"/>
                </a:solidFill>
              </a:rPr>
              <a:t>DID</a:t>
            </a:r>
            <a:endParaRPr lang="en-SG" sz="30000">
              <a:solidFill>
                <a:srgbClr val="FF0000"/>
              </a:solidFill>
            </a:endParaRPr>
          </a:p>
        </p:txBody>
      </p:sp>
    </p:spTree>
    <p:extLst>
      <p:ext uri="{BB962C8B-B14F-4D97-AF65-F5344CB8AC3E}">
        <p14:creationId xmlns:p14="http://schemas.microsoft.com/office/powerpoint/2010/main" val="3905212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p:cNvSpPr/>
          <p:nvPr/>
        </p:nvSpPr>
        <p:spPr>
          <a:xfrm>
            <a:off x="3980791" y="3892068"/>
            <a:ext cx="18000000" cy="9000000"/>
          </a:xfrm>
          <a:prstGeom prst="rect">
            <a:avLst/>
          </a:prstGeom>
          <a:solidFill>
            <a:srgbClr val="202020"/>
          </a:solidFill>
          <a:ln w="25400" cap="rnd" cmpd="sng">
            <a:solidFill>
              <a:schemeClr val="bg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5829300" y="4838700"/>
            <a:ext cx="15563850" cy="6976077"/>
          </a:xfrm>
          <a:prstGeom prst="rect">
            <a:avLst/>
          </a:prstGeom>
          <a:solidFill>
            <a:srgbClr val="202020"/>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1" name="Rectangle 150"/>
          <p:cNvSpPr/>
          <p:nvPr/>
        </p:nvSpPr>
        <p:spPr>
          <a:xfrm>
            <a:off x="17006845" y="3892067"/>
            <a:ext cx="3600000" cy="900000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p:cNvSpPr/>
          <p:nvPr/>
        </p:nvSpPr>
        <p:spPr>
          <a:xfrm>
            <a:off x="8684148" y="3913387"/>
            <a:ext cx="3600000" cy="897868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TextBox 152"/>
          <p:cNvSpPr txBox="1"/>
          <p:nvPr/>
        </p:nvSpPr>
        <p:spPr>
          <a:xfrm>
            <a:off x="17299990" y="4838700"/>
            <a:ext cx="2740609" cy="1200329"/>
          </a:xfrm>
          <a:prstGeom prst="rect">
            <a:avLst/>
          </a:prstGeom>
          <a:noFill/>
          <a:ln w="19050">
            <a:noFill/>
          </a:ln>
        </p:spPr>
        <p:txBody>
          <a:bodyPr wrap="square" rtlCol="0">
            <a:spAutoFit/>
          </a:bodyPr>
          <a:lstStyle/>
          <a:p>
            <a:pPr algn="ctr"/>
            <a:r>
              <a:rPr lang="en-SG" sz="2400" smtClean="0">
                <a:solidFill>
                  <a:srgbClr val="202020"/>
                </a:solidFill>
                <a:latin typeface="Arial Black" panose="020B0A04020102020204" pitchFamily="34" charset="0"/>
                <a:cs typeface="Arial" panose="020B0604020202020204" pitchFamily="34" charset="0"/>
              </a:rPr>
              <a:t>Who: </a:t>
            </a:r>
            <a:endParaRPr lang="en-SG" sz="2400">
              <a:solidFill>
                <a:srgbClr val="202020"/>
              </a:solidFill>
              <a:latin typeface="Arial Black" panose="020B0A04020102020204" pitchFamily="34" charset="0"/>
              <a:cs typeface="Arial" panose="020B0604020202020204" pitchFamily="34" charset="0"/>
            </a:endParaRPr>
          </a:p>
          <a:p>
            <a:pPr algn="ctr"/>
            <a:r>
              <a:rPr lang="en-SG" sz="2400">
                <a:solidFill>
                  <a:srgbClr val="202020"/>
                </a:solidFill>
                <a:latin typeface="Arial" panose="020B0604020202020204" pitchFamily="34" charset="0"/>
                <a:cs typeface="Arial" panose="020B0604020202020204" pitchFamily="34" charset="0"/>
              </a:rPr>
              <a:t>Ladies: 28-38</a:t>
            </a:r>
          </a:p>
          <a:p>
            <a:pPr algn="ctr"/>
            <a:r>
              <a:rPr lang="en-SG" sz="2400">
                <a:solidFill>
                  <a:srgbClr val="202020"/>
                </a:solidFill>
                <a:latin typeface="Arial" panose="020B0604020202020204" pitchFamily="34" charset="0"/>
                <a:cs typeface="Arial" panose="020B0604020202020204" pitchFamily="34" charset="0"/>
              </a:rPr>
              <a:t>Gentlemen: 30-40</a:t>
            </a:r>
          </a:p>
        </p:txBody>
      </p:sp>
      <p:sp>
        <p:nvSpPr>
          <p:cNvPr id="154" name="TextBox 153"/>
          <p:cNvSpPr txBox="1"/>
          <p:nvPr/>
        </p:nvSpPr>
        <p:spPr>
          <a:xfrm>
            <a:off x="17445142" y="6246233"/>
            <a:ext cx="2450305" cy="1200329"/>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When: </a:t>
            </a:r>
          </a:p>
          <a:p>
            <a:pPr algn="ctr"/>
            <a:r>
              <a:rPr lang="en-SG" sz="2400" smtClean="0">
                <a:solidFill>
                  <a:srgbClr val="202020"/>
                </a:solidFill>
                <a:latin typeface="Arial" panose="020B0604020202020204" pitchFamily="34" charset="0"/>
                <a:cs typeface="Arial" panose="020B0604020202020204" pitchFamily="34" charset="0"/>
              </a:rPr>
              <a:t>Coming This Nov</a:t>
            </a:r>
            <a:endParaRPr lang="en-SG" sz="2400">
              <a:solidFill>
                <a:srgbClr val="202020"/>
              </a:solidFill>
              <a:latin typeface="Arial" panose="020B0604020202020204" pitchFamily="34" charset="0"/>
              <a:cs typeface="Arial" panose="020B0604020202020204" pitchFamily="34" charset="0"/>
            </a:endParaRPr>
          </a:p>
        </p:txBody>
      </p:sp>
      <p:sp>
        <p:nvSpPr>
          <p:cNvPr id="155" name="TextBox 154"/>
          <p:cNvSpPr txBox="1"/>
          <p:nvPr/>
        </p:nvSpPr>
        <p:spPr>
          <a:xfrm>
            <a:off x="17590294" y="7614429"/>
            <a:ext cx="2160000" cy="1938992"/>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Where: </a:t>
            </a:r>
          </a:p>
          <a:p>
            <a:pPr algn="ctr"/>
            <a:r>
              <a:rPr lang="en-SG" sz="2400">
                <a:solidFill>
                  <a:srgbClr val="202020"/>
                </a:solidFill>
                <a:latin typeface="Arial" panose="020B0604020202020204" pitchFamily="34" charset="0"/>
                <a:cs typeface="Arial" panose="020B0604020202020204" pitchFamily="34" charset="0"/>
              </a:rPr>
              <a:t>Yorimichi Yakitori Izakaya </a:t>
            </a:r>
          </a:p>
          <a:p>
            <a:pPr algn="ctr"/>
            <a:r>
              <a:rPr lang="en-SG" sz="2400">
                <a:solidFill>
                  <a:srgbClr val="202020"/>
                </a:solidFill>
                <a:latin typeface="Arial" panose="020B0604020202020204" pitchFamily="34" charset="0"/>
                <a:cs typeface="Arial" panose="020B0604020202020204" pitchFamily="34" charset="0"/>
              </a:rPr>
              <a:t>@Beach </a:t>
            </a:r>
            <a:r>
              <a:rPr lang="en-SG" sz="2400" smtClean="0">
                <a:solidFill>
                  <a:srgbClr val="202020"/>
                </a:solidFill>
                <a:latin typeface="Arial" panose="020B0604020202020204" pitchFamily="34" charset="0"/>
                <a:cs typeface="Arial" panose="020B0604020202020204" pitchFamily="34" charset="0"/>
              </a:rPr>
              <a:t>Rd</a:t>
            </a:r>
            <a:endParaRPr lang="en-SG" sz="2400">
              <a:solidFill>
                <a:srgbClr val="202020"/>
              </a:solidFill>
              <a:latin typeface="Arial" panose="020B0604020202020204" pitchFamily="34" charset="0"/>
              <a:cs typeface="Arial" panose="020B0604020202020204" pitchFamily="34" charset="0"/>
            </a:endParaRPr>
          </a:p>
        </p:txBody>
      </p:sp>
      <p:sp>
        <p:nvSpPr>
          <p:cNvPr id="156" name="TextBox 155"/>
          <p:cNvSpPr txBox="1"/>
          <p:nvPr/>
        </p:nvSpPr>
        <p:spPr>
          <a:xfrm>
            <a:off x="8689626" y="5303775"/>
            <a:ext cx="3594522" cy="3785652"/>
          </a:xfrm>
          <a:prstGeom prst="rect">
            <a:avLst/>
          </a:prstGeom>
          <a:noFill/>
        </p:spPr>
        <p:txBody>
          <a:bodyPr wrap="square" rtlCol="0">
            <a:spAutoFit/>
          </a:bodyPr>
          <a:lstStyle/>
          <a:p>
            <a:pPr algn="ctr"/>
            <a:r>
              <a:rPr lang="en-SG" sz="6000" smtClean="0">
                <a:solidFill>
                  <a:srgbClr val="202020"/>
                </a:solidFill>
                <a:latin typeface="Bauhaus 93" panose="04030905020B02020C02" pitchFamily="82" charset="0"/>
                <a:cs typeface="Arial" panose="020B0604020202020204" pitchFamily="34" charset="0"/>
              </a:rPr>
              <a:t>DINING</a:t>
            </a:r>
          </a:p>
          <a:p>
            <a:pPr algn="ctr"/>
            <a:r>
              <a:rPr lang="en-SG" sz="6000" smtClean="0">
                <a:solidFill>
                  <a:srgbClr val="202020"/>
                </a:solidFill>
                <a:latin typeface="Bauhaus 93" panose="04030905020B02020C02" pitchFamily="82" charset="0"/>
                <a:cs typeface="Arial" panose="020B0604020202020204" pitchFamily="34" charset="0"/>
              </a:rPr>
              <a:t>IN </a:t>
            </a:r>
          </a:p>
          <a:p>
            <a:pPr algn="ctr"/>
            <a:r>
              <a:rPr lang="en-SG" sz="6000" smtClean="0">
                <a:solidFill>
                  <a:srgbClr val="202020"/>
                </a:solidFill>
                <a:latin typeface="Bauhaus 93" panose="04030905020B02020C02" pitchFamily="82" charset="0"/>
                <a:cs typeface="Arial" panose="020B0604020202020204" pitchFamily="34" charset="0"/>
              </a:rPr>
              <a:t>THE</a:t>
            </a:r>
          </a:p>
          <a:p>
            <a:pPr algn="ctr"/>
            <a:r>
              <a:rPr lang="en-SG" sz="6000" smtClean="0">
                <a:solidFill>
                  <a:srgbClr val="202020"/>
                </a:solidFill>
                <a:latin typeface="Bauhaus 93" panose="04030905020B02020C02" pitchFamily="82" charset="0"/>
                <a:cs typeface="Arial" panose="020B0604020202020204" pitchFamily="34" charset="0"/>
              </a:rPr>
              <a:t>DARK</a:t>
            </a:r>
            <a:endParaRPr lang="en-SG" sz="6000">
              <a:solidFill>
                <a:srgbClr val="202020"/>
              </a:solidFill>
              <a:latin typeface="Bauhaus 93" panose="04030905020B02020C02" pitchFamily="82" charset="0"/>
              <a:cs typeface="Arial" panose="020B0604020202020204" pitchFamily="34" charset="0"/>
            </a:endParaRPr>
          </a:p>
        </p:txBody>
      </p:sp>
      <p:sp>
        <p:nvSpPr>
          <p:cNvPr id="157" name="Rectangle 156"/>
          <p:cNvSpPr/>
          <p:nvPr/>
        </p:nvSpPr>
        <p:spPr>
          <a:xfrm>
            <a:off x="17299990" y="12040724"/>
            <a:ext cx="1181734" cy="646331"/>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8 Dishes </a:t>
            </a:r>
            <a:endParaRPr lang="en-SG" sz="1200">
              <a:latin typeface="Arial" panose="020B0604020202020204" pitchFamily="34" charset="0"/>
              <a:cs typeface="Arial" panose="020B0604020202020204" pitchFamily="34" charset="0"/>
            </a:endParaRPr>
          </a:p>
        </p:txBody>
      </p:sp>
      <p:sp>
        <p:nvSpPr>
          <p:cNvPr id="158" name="TextBox 157"/>
          <p:cNvSpPr txBox="1"/>
          <p:nvPr/>
        </p:nvSpPr>
        <p:spPr>
          <a:xfrm>
            <a:off x="9126024" y="4527175"/>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159" name="Rounded Rectangle 158"/>
          <p:cNvSpPr/>
          <p:nvPr/>
        </p:nvSpPr>
        <p:spPr>
          <a:xfrm>
            <a:off x="13309433" y="6759293"/>
            <a:ext cx="2648070" cy="264807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ounded Rectangle 159"/>
          <p:cNvSpPr/>
          <p:nvPr/>
        </p:nvSpPr>
        <p:spPr>
          <a:xfrm>
            <a:off x="12980791" y="6441355"/>
            <a:ext cx="3314655" cy="3314655"/>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6" name="Rounded Rectangle 165"/>
          <p:cNvSpPr/>
          <p:nvPr/>
        </p:nvSpPr>
        <p:spPr>
          <a:xfrm>
            <a:off x="13638074" y="7077230"/>
            <a:ext cx="2012197" cy="2012197"/>
          </a:xfrm>
          <a:prstGeom prst="roundRect">
            <a:avLst/>
          </a:prstGeom>
          <a:solidFill>
            <a:srgbClr val="202020">
              <a:alpha val="45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TextBox 133"/>
          <p:cNvSpPr txBox="1"/>
          <p:nvPr/>
        </p:nvSpPr>
        <p:spPr>
          <a:xfrm>
            <a:off x="13884192" y="7313852"/>
            <a:ext cx="1576166" cy="1569660"/>
          </a:xfrm>
          <a:prstGeom prst="rect">
            <a:avLst/>
          </a:prstGeom>
          <a:noFill/>
          <a:ln w="19050">
            <a:noFill/>
          </a:ln>
        </p:spPr>
        <p:txBody>
          <a:bodyPr wrap="square" rtlCol="0">
            <a:spAutoFit/>
          </a:bodyPr>
          <a:lstStyle/>
          <a:p>
            <a:pPr algn="ctr"/>
            <a:r>
              <a:rPr lang="en-SG" sz="4800" smtClean="0">
                <a:solidFill>
                  <a:schemeClr val="bg1"/>
                </a:solidFill>
                <a:latin typeface="Bauhaus 93" panose="04030905020B02020C02" pitchFamily="82" charset="0"/>
                <a:cs typeface="Arial" panose="020B0604020202020204" pitchFamily="34" charset="0"/>
              </a:rPr>
              <a:t>THIS</a:t>
            </a:r>
          </a:p>
          <a:p>
            <a:pPr algn="ctr"/>
            <a:r>
              <a:rPr lang="en-SG" sz="4800" smtClean="0">
                <a:solidFill>
                  <a:schemeClr val="bg1"/>
                </a:solidFill>
                <a:latin typeface="Bauhaus 93" panose="04030905020B02020C02" pitchFamily="82" charset="0"/>
                <a:cs typeface="Arial" panose="020B0604020202020204" pitchFamily="34" charset="0"/>
              </a:rPr>
              <a:t>NOV</a:t>
            </a:r>
            <a:endParaRPr lang="en-SG" sz="4800">
              <a:solidFill>
                <a:schemeClr val="bg1"/>
              </a:solidFill>
              <a:latin typeface="Bauhaus 93" panose="04030905020B02020C02" pitchFamily="82"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21055037" y="3908625"/>
            <a:ext cx="929486" cy="912613"/>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529"/>
          <a:stretch/>
        </p:blipFill>
        <p:spPr>
          <a:xfrm rot="16200000">
            <a:off x="3326138" y="4558805"/>
            <a:ext cx="3891488" cy="255800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3436"/>
          <a:stretch/>
        </p:blipFill>
        <p:spPr>
          <a:xfrm rot="10800000">
            <a:off x="-4594912" y="8583925"/>
            <a:ext cx="1233593" cy="443658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877868" y="8541382"/>
            <a:ext cx="3457840" cy="5207780"/>
          </a:xfrm>
          <a:prstGeom prst="rect">
            <a:avLst/>
          </a:prstGeom>
          <a:effectLst>
            <a:glow rad="50800">
              <a:srgbClr val="C00000">
                <a:alpha val="10000"/>
              </a:srgbClr>
            </a:glow>
          </a:effectLst>
        </p:spPr>
      </p:pic>
      <p:pic>
        <p:nvPicPr>
          <p:cNvPr id="1026" name="Picture 2" descr="Omakase Rooms | Japanese Restaurant in New York, N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196"/>
          <a:stretch/>
        </p:blipFill>
        <p:spPr bwMode="auto">
          <a:xfrm>
            <a:off x="-3788602" y="7285336"/>
            <a:ext cx="2790622" cy="81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86293" y="6571414"/>
            <a:ext cx="10006265" cy="4708981"/>
          </a:xfrm>
          <a:prstGeom prst="rect">
            <a:avLst/>
          </a:prstGeom>
          <a:noFill/>
        </p:spPr>
        <p:txBody>
          <a:bodyPr wrap="none" rtlCol="0">
            <a:spAutoFit/>
          </a:bodyPr>
          <a:lstStyle/>
          <a:p>
            <a:r>
              <a:rPr lang="en-SG" sz="30000" smtClean="0">
                <a:solidFill>
                  <a:srgbClr val="FF0000"/>
                </a:solidFill>
              </a:rPr>
              <a:t>GAME</a:t>
            </a:r>
            <a:endParaRPr lang="en-SG" sz="30000">
              <a:solidFill>
                <a:srgbClr val="FF0000"/>
              </a:solidFill>
            </a:endParaRPr>
          </a:p>
        </p:txBody>
      </p:sp>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3961451" y="3851147"/>
            <a:ext cx="18000000" cy="9000000"/>
          </a:xfrm>
          <a:prstGeom prst="rect">
            <a:avLst/>
          </a:prstGeom>
          <a:solidFill>
            <a:schemeClr val="tx1"/>
          </a:solidFill>
          <a:ln w="304800" cmpd="dbl">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5058" y="4565409"/>
            <a:ext cx="2273402" cy="229728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5192" y="4902278"/>
            <a:ext cx="9737960" cy="7778956"/>
          </a:xfrm>
          <a:prstGeom prst="rect">
            <a:avLst/>
          </a:prstGeom>
        </p:spPr>
      </p:pic>
      <p:sp>
        <p:nvSpPr>
          <p:cNvPr id="144" name="Rectangle 143"/>
          <p:cNvSpPr/>
          <p:nvPr/>
        </p:nvSpPr>
        <p:spPr>
          <a:xfrm>
            <a:off x="101059" y="19778407"/>
            <a:ext cx="11998325" cy="1200329"/>
          </a:xfrm>
          <a:prstGeom prst="rect">
            <a:avLst/>
          </a:prstGeom>
        </p:spPr>
        <p:txBody>
          <a:bodyPr>
            <a:spAutoFit/>
          </a:bodyPr>
          <a:lstStyle/>
          <a:p>
            <a:pPr lvl="0" defTabSz="914400" eaLnBrk="0" fontAlgn="base" hangingPunct="0">
              <a:spcBef>
                <a:spcPct val="0"/>
              </a:spcBef>
              <a:spcAft>
                <a:spcPct val="0"/>
              </a:spcAft>
            </a:pPr>
            <a:r>
              <a:rPr lang="en-US" altLang="en-US">
                <a:solidFill>
                  <a:srgbClr val="C44C22"/>
                </a:solidFill>
                <a:latin typeface="Arial" panose="020B0604020202020204" pitchFamily="34" charset="0"/>
                <a:ea typeface="Söhne"/>
              </a:rPr>
              <a:t>Meet fellow singles who share your love of adventure in the eerie domain. In this Haunted House edition, where ghostly singles unite to solve enigmatic cubes and find spectral connections. With our Game Masters as your love orchestrators, will leave you with unforgettable memories and, who knows, possibly even a special someone by your side.</a:t>
            </a:r>
            <a:endParaRPr lang="en-US" altLang="en-US">
              <a:solidFill>
                <a:srgbClr val="C44C22"/>
              </a:solidFill>
              <a:latin typeface="Arial" panose="020B0604020202020204" pitchFamily="34" charset="0"/>
            </a:endParaRPr>
          </a:p>
        </p:txBody>
      </p:sp>
      <p:sp>
        <p:nvSpPr>
          <p:cNvPr id="31" name="TextBox 30"/>
          <p:cNvSpPr txBox="1"/>
          <p:nvPr/>
        </p:nvSpPr>
        <p:spPr>
          <a:xfrm>
            <a:off x="4533331" y="5714050"/>
            <a:ext cx="6163868" cy="3231654"/>
          </a:xfrm>
          <a:prstGeom prst="rect">
            <a:avLst/>
          </a:prstGeom>
          <a:noFill/>
        </p:spPr>
        <p:txBody>
          <a:bodyPr wrap="square" rtlCol="0">
            <a:spAutoFit/>
          </a:bodyPr>
          <a:lstStyle/>
          <a:p>
            <a:pPr algn="ctr"/>
            <a:r>
              <a:rPr lang="en-SG" sz="6000" smtClean="0">
                <a:solidFill>
                  <a:srgbClr val="FF0000"/>
                </a:solidFill>
                <a:latin typeface="Charlemagne Std" panose="04020705060702020204" pitchFamily="82" charset="0"/>
              </a:rPr>
              <a:t>Halloween</a:t>
            </a:r>
          </a:p>
          <a:p>
            <a:pPr algn="ctr"/>
            <a:r>
              <a:rPr lang="en-SG" sz="6000" smtClean="0">
                <a:solidFill>
                  <a:srgbClr val="FF0000"/>
                </a:solidFill>
                <a:latin typeface="Charlemagne Std" panose="04020705060702020204" pitchFamily="82" charset="0"/>
              </a:rPr>
              <a:t>Game</a:t>
            </a:r>
          </a:p>
          <a:p>
            <a:pPr algn="ctr"/>
            <a:r>
              <a:rPr lang="en-SG" sz="6000" smtClean="0">
                <a:solidFill>
                  <a:srgbClr val="FF0000"/>
                </a:solidFill>
                <a:latin typeface="Charlemagne Std" panose="04020705060702020204" pitchFamily="82" charset="0"/>
              </a:rPr>
              <a:t>Cube </a:t>
            </a:r>
          </a:p>
          <a:p>
            <a:pPr algn="ctr"/>
            <a:r>
              <a:rPr lang="en-SG" sz="2400" smtClean="0">
                <a:solidFill>
                  <a:schemeClr val="bg1"/>
                </a:solidFill>
                <a:latin typeface="Charlemagne Std" panose="04020705060702020204" pitchFamily="82" charset="0"/>
              </a:rPr>
              <a:t>(CHINESE LANGUAGE)</a:t>
            </a:r>
            <a:endParaRPr lang="en-SG" sz="2400">
              <a:solidFill>
                <a:schemeClr val="bg1"/>
              </a:solidFill>
              <a:latin typeface="Charlemagne Std" panose="04020705060702020204" pitchFamily="82" charset="0"/>
            </a:endParaRPr>
          </a:p>
        </p:txBody>
      </p:sp>
      <p:grpSp>
        <p:nvGrpSpPr>
          <p:cNvPr id="20" name="Group 19"/>
          <p:cNvGrpSpPr/>
          <p:nvPr/>
        </p:nvGrpSpPr>
        <p:grpSpPr>
          <a:xfrm>
            <a:off x="-21319555" y="9369961"/>
            <a:ext cx="19133550" cy="12949420"/>
            <a:chOff x="-19660332" y="3125431"/>
            <a:chExt cx="19133550" cy="12949420"/>
          </a:xfrm>
        </p:grpSpPr>
        <p:grpSp>
          <p:nvGrpSpPr>
            <p:cNvPr id="36" name="Group 35"/>
            <p:cNvGrpSpPr/>
            <p:nvPr/>
          </p:nvGrpSpPr>
          <p:grpSpPr>
            <a:xfrm>
              <a:off x="-18822703" y="3879378"/>
              <a:ext cx="18295921" cy="11308080"/>
              <a:chOff x="-18822703" y="3879378"/>
              <a:chExt cx="18295921" cy="11308080"/>
            </a:xfrm>
          </p:grpSpPr>
          <p:cxnSp>
            <p:nvCxnSpPr>
              <p:cNvPr id="40" name="Straight Connector 39"/>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7" name="Straight Connector 56"/>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8" name="Straight Connector 57"/>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0" name="Straight Connector 59"/>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3" name="Straight Connector 62"/>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37" name="TextBox 3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38" name="TextBox 37"/>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39" name="TextBox 38"/>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grpSp>
        <p:nvGrpSpPr>
          <p:cNvPr id="79" name="Group 78"/>
          <p:cNvGrpSpPr/>
          <p:nvPr/>
        </p:nvGrpSpPr>
        <p:grpSpPr>
          <a:xfrm>
            <a:off x="27168467" y="-2354448"/>
            <a:ext cx="21600000" cy="10815477"/>
            <a:chOff x="1024382" y="3061029"/>
            <a:chExt cx="21600000" cy="10815477"/>
          </a:xfrm>
        </p:grpSpPr>
        <p:sp>
          <p:nvSpPr>
            <p:cNvPr id="80" name="Rectangle 79"/>
            <p:cNvSpPr/>
            <p:nvPr/>
          </p:nvSpPr>
          <p:spPr>
            <a:xfrm>
              <a:off x="1024382" y="3061029"/>
              <a:ext cx="21600000" cy="10800000"/>
            </a:xfrm>
            <a:prstGeom prst="rect">
              <a:avLst/>
            </a:prstGeom>
            <a:gradFill flip="none" rotWithShape="1">
              <a:gsLst>
                <a:gs pos="0">
                  <a:srgbClr val="E6E6E6">
                    <a:shade val="30000"/>
                    <a:satMod val="115000"/>
                  </a:srgbClr>
                </a:gs>
                <a:gs pos="50000">
                  <a:srgbClr val="E6E6E6">
                    <a:shade val="67500"/>
                    <a:satMod val="115000"/>
                  </a:srgbClr>
                </a:gs>
                <a:gs pos="100000">
                  <a:srgbClr val="E6E6E6">
                    <a:shade val="100000"/>
                    <a:satMod val="115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03" y="7889400"/>
              <a:ext cx="7494862" cy="5987106"/>
            </a:xfrm>
            <a:prstGeom prst="rect">
              <a:avLst/>
            </a:prstGeom>
          </p:spPr>
        </p:pic>
        <p:sp>
          <p:nvSpPr>
            <p:cNvPr id="82" name="TextBox 81"/>
            <p:cNvSpPr txBox="1"/>
            <p:nvPr/>
          </p:nvSpPr>
          <p:spPr>
            <a:xfrm>
              <a:off x="2239770" y="3382503"/>
              <a:ext cx="4389390" cy="369332"/>
            </a:xfrm>
            <a:prstGeom prst="rect">
              <a:avLst/>
            </a:prstGeom>
            <a:noFill/>
          </p:spPr>
          <p:txBody>
            <a:bodyPr wrap="square" rtlCol="0">
              <a:spAutoFit/>
            </a:bodyPr>
            <a:lstStyle/>
            <a:p>
              <a:pPr algn="ctr"/>
              <a:r>
                <a:rPr lang="en-SG"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83" name="TextBox 82"/>
            <p:cNvSpPr txBox="1"/>
            <p:nvPr/>
          </p:nvSpPr>
          <p:spPr>
            <a:xfrm>
              <a:off x="5427378" y="4824748"/>
              <a:ext cx="12057014" cy="1107996"/>
            </a:xfrm>
            <a:prstGeom prst="rect">
              <a:avLst/>
            </a:prstGeom>
            <a:noFill/>
          </p:spPr>
          <p:txBody>
            <a:bodyPr wrap="square" rtlCol="0">
              <a:spAutoFit/>
            </a:bodyPr>
            <a:lstStyle/>
            <a:p>
              <a:pPr algn="ctr"/>
              <a:r>
                <a:rPr lang="en-SG" sz="6600" smtClean="0">
                  <a:solidFill>
                    <a:srgbClr val="FF0000"/>
                  </a:solidFill>
                  <a:latin typeface="Charlemagne Std" panose="04020705060702020204" pitchFamily="82" charset="0"/>
                </a:rPr>
                <a:t>Game </a:t>
              </a:r>
              <a:r>
                <a:rPr lang="en-SG" sz="6600">
                  <a:solidFill>
                    <a:srgbClr val="FF0000"/>
                  </a:solidFill>
                  <a:latin typeface="Charlemagne Std" panose="04020705060702020204" pitchFamily="82" charset="0"/>
                </a:rPr>
                <a:t>Cube</a:t>
              </a:r>
            </a:p>
          </p:txBody>
        </p:sp>
        <p:sp>
          <p:nvSpPr>
            <p:cNvPr id="84" name="Rectangle 4"/>
            <p:cNvSpPr>
              <a:spLocks noChangeArrowheads="1"/>
            </p:cNvSpPr>
            <p:nvPr/>
          </p:nvSpPr>
          <p:spPr bwMode="auto">
            <a:xfrm>
              <a:off x="5110495" y="6010679"/>
              <a:ext cx="12230055" cy="2677656"/>
            </a:xfrm>
            <a:prstGeom prst="rect">
              <a:avLst/>
            </a:prstGeom>
            <a:solidFill>
              <a:schemeClr val="tx1">
                <a:lumMod val="65000"/>
                <a:lumOff val="35000"/>
                <a:alpha val="65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800" smtClean="0">
                  <a:solidFill>
                    <a:schemeClr val="bg1"/>
                  </a:solidFill>
                  <a:latin typeface="Arial" panose="020B0604020202020204" pitchFamily="34" charset="0"/>
                  <a:ea typeface="Söhne"/>
                </a:rPr>
                <a:t>In </a:t>
              </a:r>
              <a:r>
                <a:rPr lang="en-US" altLang="zh-CN" sz="2800">
                  <a:solidFill>
                    <a:schemeClr val="bg1"/>
                  </a:solidFill>
                  <a:latin typeface="Arial" panose="020B0604020202020204" pitchFamily="34" charset="0"/>
                  <a:ea typeface="Söhne"/>
                </a:rPr>
                <a:t>this </a:t>
              </a:r>
              <a:r>
                <a:rPr lang="en-US" altLang="zh-CN" sz="2800" smtClean="0">
                  <a:solidFill>
                    <a:schemeClr val="bg1"/>
                  </a:solidFill>
                  <a:latin typeface="Arial" panose="020B0604020202020204" pitchFamily="34" charset="0"/>
                  <a:ea typeface="Söhne"/>
                </a:rPr>
                <a:t>Halloween, </a:t>
              </a:r>
              <a:r>
                <a:rPr lang="en-US" altLang="zh-CN" sz="2800">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z="2800"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sz="2800">
                  <a:solidFill>
                    <a:schemeClr val="bg1"/>
                  </a:solidFill>
                  <a:latin typeface="Arial" panose="020B0604020202020204" pitchFamily="34" charset="0"/>
                  <a:ea typeface="Söhne"/>
                </a:rPr>
                <a:t>/</a:t>
              </a:r>
              <a:r>
                <a:rPr lang="zh-CN" altLang="en-US" sz="2800">
                  <a:solidFill>
                    <a:schemeClr val="bg1"/>
                  </a:solidFill>
                  <a:latin typeface="Arial" panose="020B0604020202020204" pitchFamily="34" charset="0"/>
                  <a:ea typeface="Söhne"/>
                </a:rPr>
                <a:t>她会在这一刻相遇？</a:t>
              </a:r>
              <a:endParaRPr lang="en-US" altLang="zh-CN" sz="2800">
                <a:solidFill>
                  <a:schemeClr val="bg1"/>
                </a:solidFill>
                <a:latin typeface="Arial" panose="020B0604020202020204" pitchFamily="34" charset="0"/>
                <a:ea typeface="Söhne"/>
              </a:endParaRPr>
            </a:p>
          </p:txBody>
        </p:sp>
        <p:sp>
          <p:nvSpPr>
            <p:cNvPr id="85" name="TextBox 84"/>
            <p:cNvSpPr txBox="1"/>
            <p:nvPr/>
          </p:nvSpPr>
          <p:spPr>
            <a:xfrm>
              <a:off x="17801275" y="4691445"/>
              <a:ext cx="3829213" cy="7848302"/>
            </a:xfrm>
            <a:prstGeom prst="rect">
              <a:avLst/>
            </a:prstGeom>
            <a:noFill/>
          </p:spPr>
          <p:txBody>
            <a:bodyPr wrap="square" rtlCol="0">
              <a:spAutoFit/>
            </a:bodyPr>
            <a:lstStyle/>
            <a:p>
              <a:r>
                <a:rPr lang="en-SG" sz="3600" b="1" smtClean="0">
                  <a:solidFill>
                    <a:srgbClr val="FA8F00"/>
                  </a:solidFill>
                  <a:latin typeface="Arial Narrow" panose="020B0606020202030204" pitchFamily="34" charset="0"/>
                  <a:ea typeface="Söhne"/>
                </a:rPr>
                <a:t>Singles</a:t>
              </a:r>
            </a:p>
            <a:p>
              <a:r>
                <a:rPr lang="en-SG" sz="3600" smtClean="0">
                  <a:solidFill>
                    <a:schemeClr val="bg2">
                      <a:lumMod val="50000"/>
                    </a:schemeClr>
                  </a:solidFill>
                  <a:latin typeface="Arial Narrow" panose="020B0606020202030204" pitchFamily="34" charset="0"/>
                  <a:ea typeface="Söhne"/>
                </a:rPr>
                <a:t>Male: 25 - 32</a:t>
              </a:r>
            </a:p>
            <a:p>
              <a:r>
                <a:rPr lang="en-SG" sz="3600" smtClean="0">
                  <a:solidFill>
                    <a:schemeClr val="bg2">
                      <a:lumMod val="50000"/>
                    </a:schemeClr>
                  </a:solidFill>
                  <a:latin typeface="Arial Narrow" panose="020B0606020202030204" pitchFamily="34" charset="0"/>
                  <a:ea typeface="Söhne"/>
                </a:rPr>
                <a:t>Female: 23 - 30</a:t>
              </a:r>
            </a:p>
            <a:p>
              <a:endParaRPr lang="en-SG" sz="360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When</a:t>
              </a:r>
            </a:p>
            <a:p>
              <a:r>
                <a:rPr lang="en-SG" sz="3600">
                  <a:solidFill>
                    <a:schemeClr val="bg2">
                      <a:lumMod val="50000"/>
                    </a:schemeClr>
                  </a:solidFill>
                  <a:latin typeface="Arial Narrow" panose="020B0606020202030204" pitchFamily="34" charset="0"/>
                  <a:ea typeface="Söhne"/>
                </a:rPr>
                <a:t>COMING THIS SEPT </a:t>
              </a:r>
            </a:p>
            <a:p>
              <a:endParaRPr lang="en-SG" sz="3600" smtClean="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Where:</a:t>
              </a:r>
            </a:p>
            <a:p>
              <a:r>
                <a:rPr lang="en-SG" sz="3600">
                  <a:solidFill>
                    <a:schemeClr val="bg2">
                      <a:lumMod val="50000"/>
                    </a:schemeClr>
                  </a:solidFill>
                  <a:latin typeface="Arial Narrow" panose="020B0606020202030204" pitchFamily="34" charset="0"/>
                </a:rPr>
                <a:t>Yorimichi Yakitori</a:t>
              </a:r>
            </a:p>
            <a:p>
              <a:r>
                <a:rPr lang="en-SG" sz="3600">
                  <a:solidFill>
                    <a:schemeClr val="bg2">
                      <a:lumMod val="50000"/>
                    </a:schemeClr>
                  </a:solidFill>
                  <a:latin typeface="Arial Narrow" panose="020B0606020202030204" pitchFamily="34" charset="0"/>
                </a:rPr>
                <a:t>Izayaka</a:t>
              </a:r>
            </a:p>
            <a:p>
              <a:r>
                <a:rPr lang="en-SG" sz="3600">
                  <a:solidFill>
                    <a:schemeClr val="bg2">
                      <a:lumMod val="50000"/>
                    </a:schemeClr>
                  </a:solidFill>
                  <a:latin typeface="Arial Narrow" panose="020B0606020202030204" pitchFamily="34" charset="0"/>
                </a:rPr>
                <a:t>@ Beach </a:t>
              </a:r>
              <a:r>
                <a:rPr lang="en-SG" sz="3600" smtClean="0">
                  <a:solidFill>
                    <a:schemeClr val="bg2">
                      <a:lumMod val="50000"/>
                    </a:schemeClr>
                  </a:solidFill>
                  <a:latin typeface="Arial Narrow" panose="020B0606020202030204" pitchFamily="34" charset="0"/>
                </a:rPr>
                <a:t>Rd</a:t>
              </a:r>
            </a:p>
            <a:p>
              <a:endParaRPr lang="en-SG" sz="36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ea typeface="Söhne"/>
                </a:rPr>
                <a:t>Prices includes:</a:t>
              </a:r>
            </a:p>
            <a:p>
              <a:r>
                <a:rPr lang="en-SG" sz="2400">
                  <a:solidFill>
                    <a:schemeClr val="bg2">
                      <a:lumMod val="50000"/>
                    </a:schemeClr>
                  </a:solidFill>
                  <a:latin typeface="Arial Narrow" panose="020B0606020202030204" pitchFamily="34" charset="0"/>
                </a:rPr>
                <a:t>- </a:t>
              </a:r>
              <a:r>
                <a:rPr lang="en-SG" sz="2400" smtClean="0">
                  <a:solidFill>
                    <a:schemeClr val="bg2">
                      <a:lumMod val="50000"/>
                    </a:schemeClr>
                  </a:solidFill>
                  <a:latin typeface="Arial Narrow" panose="020B0606020202030204" pitchFamily="34" charset="0"/>
                </a:rPr>
                <a:t>Fcilitation </a:t>
              </a:r>
              <a:endParaRPr lang="en-SG" sz="24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rPr>
                <a:t>- Food and </a:t>
              </a:r>
              <a:r>
                <a:rPr lang="en-SG" sz="2400" smtClean="0">
                  <a:solidFill>
                    <a:schemeClr val="bg2">
                      <a:lumMod val="50000"/>
                    </a:schemeClr>
                  </a:solidFill>
                  <a:latin typeface="Arial Narrow" panose="020B0606020202030204" pitchFamily="34" charset="0"/>
                </a:rPr>
                <a:t>drinks</a:t>
              </a:r>
              <a:endParaRPr lang="en-SG" sz="3600">
                <a:solidFill>
                  <a:schemeClr val="bg1"/>
                </a:solidFill>
                <a:latin typeface="Arial Narrow" panose="020B0606020202030204" pitchFamily="34" charset="0"/>
                <a:ea typeface="Söhne"/>
              </a:endParaRPr>
            </a:p>
          </p:txBody>
        </p:sp>
        <p:sp>
          <p:nvSpPr>
            <p:cNvPr id="86" name="TextBox 85"/>
            <p:cNvSpPr txBox="1"/>
            <p:nvPr/>
          </p:nvSpPr>
          <p:spPr>
            <a:xfrm>
              <a:off x="9010368" y="3435714"/>
              <a:ext cx="4430308" cy="461665"/>
            </a:xfrm>
            <a:prstGeom prst="rect">
              <a:avLst/>
            </a:prstGeom>
            <a:noFill/>
          </p:spPr>
          <p:txBody>
            <a:bodyPr wrap="square" rtlCol="0">
              <a:spAutoFit/>
            </a:bodyPr>
            <a:lstStyle/>
            <a:p>
              <a:pPr algn="ctr"/>
              <a:r>
                <a:rPr lang="en-SG" sz="2400">
                  <a:solidFill>
                    <a:schemeClr val="bg2">
                      <a:lumMod val="50000"/>
                    </a:schemeClr>
                  </a:solidFill>
                  <a:latin typeface="Arial Narrow" panose="020B0606020202030204" pitchFamily="34" charset="0"/>
                  <a:ea typeface="Söhne"/>
                </a:rPr>
                <a:t>INNER SOUL VERSE PRESENTS</a:t>
              </a:r>
            </a:p>
          </p:txBody>
        </p:sp>
        <p:pic>
          <p:nvPicPr>
            <p:cNvPr id="87" name="Picture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777" y="6815572"/>
              <a:ext cx="6684628" cy="6754841"/>
            </a:xfrm>
            <a:prstGeom prst="rect">
              <a:avLst/>
            </a:prstGeom>
          </p:spPr>
        </p:pic>
        <p:grpSp>
          <p:nvGrpSpPr>
            <p:cNvPr id="88" name="Group 87"/>
            <p:cNvGrpSpPr/>
            <p:nvPr/>
          </p:nvGrpSpPr>
          <p:grpSpPr>
            <a:xfrm>
              <a:off x="1034003" y="3061029"/>
              <a:ext cx="3888095" cy="2037758"/>
              <a:chOff x="-2113199" y="464514"/>
              <a:chExt cx="3888095" cy="2111518"/>
            </a:xfrm>
          </p:grpSpPr>
          <p:sp>
            <p:nvSpPr>
              <p:cNvPr id="92" name="Parallelogram 91"/>
              <p:cNvSpPr/>
              <p:nvPr/>
            </p:nvSpPr>
            <p:spPr>
              <a:xfrm flipV="1">
                <a:off x="-2113199" y="464514"/>
                <a:ext cx="3580613" cy="2111518"/>
              </a:xfrm>
              <a:prstGeom prst="parallelogram">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93" name="TextBox 92"/>
              <p:cNvSpPr txBox="1"/>
              <p:nvPr/>
            </p:nvSpPr>
            <p:spPr>
              <a:xfrm>
                <a:off x="-1632692" y="770512"/>
                <a:ext cx="3407588" cy="1446550"/>
              </a:xfrm>
              <a:prstGeom prst="rect">
                <a:avLst/>
              </a:prstGeom>
              <a:noFill/>
            </p:spPr>
            <p:txBody>
              <a:bodyPr wrap="square" rtlCol="0">
                <a:spAutoFit/>
              </a:bodyPr>
              <a:lstStyle/>
              <a:p>
                <a:r>
                  <a:rPr lang="en-SG" sz="4400" smtClean="0">
                    <a:solidFill>
                      <a:schemeClr val="bg1"/>
                    </a:solidFill>
                    <a:latin typeface="Bauhaus 93" panose="04030905020B02020C02" pitchFamily="82" charset="0"/>
                    <a:ea typeface="Söhne"/>
                  </a:rPr>
                  <a:t>COMING THIS SEPT </a:t>
                </a:r>
              </a:p>
            </p:txBody>
          </p:sp>
        </p:grpSp>
        <p:sp>
          <p:nvSpPr>
            <p:cNvPr id="89" name="TextBox 88"/>
            <p:cNvSpPr txBox="1"/>
            <p:nvPr/>
          </p:nvSpPr>
          <p:spPr>
            <a:xfrm>
              <a:off x="5426352" y="3975314"/>
              <a:ext cx="12057014" cy="1107996"/>
            </a:xfrm>
            <a:prstGeom prst="rect">
              <a:avLst/>
            </a:prstGeom>
            <a:noFill/>
          </p:spPr>
          <p:txBody>
            <a:bodyPr wrap="square" rtlCol="0">
              <a:spAutoFit/>
            </a:bodyPr>
            <a:lstStyle/>
            <a:p>
              <a:pPr algn="ctr"/>
              <a:r>
                <a:rPr lang="en-SG" sz="6600">
                  <a:solidFill>
                    <a:srgbClr val="FF0000"/>
                  </a:solidFill>
                  <a:latin typeface="Charlemagne Std" panose="04020705060702020204" pitchFamily="82" charset="0"/>
                </a:rPr>
                <a:t>Halloween</a:t>
              </a:r>
              <a:endParaRPr lang="en-SG" sz="5400">
                <a:solidFill>
                  <a:schemeClr val="bg1"/>
                </a:solidFill>
                <a:latin typeface="Charlemagne Std" panose="04020705060702020204" pitchFamily="82" charset="0"/>
              </a:endParaRPr>
            </a:p>
          </p:txBody>
        </p:sp>
        <p:sp>
          <p:nvSpPr>
            <p:cNvPr id="90" name="TextBox 89"/>
            <p:cNvSpPr txBox="1"/>
            <p:nvPr/>
          </p:nvSpPr>
          <p:spPr>
            <a:xfrm>
              <a:off x="13109823" y="8688335"/>
              <a:ext cx="4308961" cy="523220"/>
            </a:xfrm>
            <a:prstGeom prst="rect">
              <a:avLst/>
            </a:prstGeom>
            <a:noFill/>
          </p:spPr>
          <p:txBody>
            <a:bodyPr wrap="square" rtlCol="0">
              <a:spAutoFit/>
            </a:bodyPr>
            <a:lstStyle/>
            <a:p>
              <a:pPr algn="r"/>
              <a:r>
                <a:rPr lang="en-SG" sz="2800" b="1" smtClean="0">
                  <a:solidFill>
                    <a:srgbClr val="FF0000"/>
                  </a:solidFill>
                  <a:latin typeface="Charlemagne Std" panose="04020705060702020204" pitchFamily="82" charset="0"/>
                </a:rPr>
                <a:t>Chinese VERSION</a:t>
              </a:r>
            </a:p>
          </p:txBody>
        </p:sp>
        <p:sp>
          <p:nvSpPr>
            <p:cNvPr id="91" name="TextBox 90"/>
            <p:cNvSpPr txBox="1"/>
            <p:nvPr/>
          </p:nvSpPr>
          <p:spPr>
            <a:xfrm>
              <a:off x="14008163" y="9609667"/>
              <a:ext cx="3519640" cy="1569660"/>
            </a:xfrm>
            <a:prstGeom prst="rect">
              <a:avLst/>
            </a:prstGeom>
            <a:noFill/>
          </p:spPr>
          <p:txBody>
            <a:bodyPr wrap="square" rtlCol="0">
              <a:spAutoFit/>
            </a:bodyPr>
            <a:lstStyle/>
            <a:p>
              <a:r>
                <a:rPr lang="en-SG" sz="2400" smtClean="0">
                  <a:solidFill>
                    <a:schemeClr val="bg2">
                      <a:lumMod val="25000"/>
                    </a:schemeClr>
                  </a:solidFill>
                  <a:latin typeface="Arial" panose="020B0604020202020204" pitchFamily="34" charset="0"/>
                  <a:ea typeface="Söhne"/>
                </a:rPr>
                <a:t>Note:</a:t>
              </a:r>
            </a:p>
            <a:p>
              <a:r>
                <a:rPr lang="en-SG" sz="2400" smtClean="0">
                  <a:solidFill>
                    <a:schemeClr val="bg2">
                      <a:lumMod val="25000"/>
                    </a:schemeClr>
                  </a:solidFill>
                  <a:latin typeface="Arial" panose="020B0604020202020204" pitchFamily="34" charset="0"/>
                  <a:ea typeface="Söhne"/>
                </a:rPr>
                <a:t>Game will be conducted in simple spoken mandarin</a:t>
              </a:r>
              <a:endParaRPr lang="en-SG" sz="2400">
                <a:solidFill>
                  <a:schemeClr val="bg2">
                    <a:lumMod val="25000"/>
                  </a:schemeClr>
                </a:solidFill>
                <a:latin typeface="Arial" panose="020B0604020202020204" pitchFamily="34" charset="0"/>
                <a:ea typeface="Söhne"/>
              </a:endParaRPr>
            </a:p>
          </p:txBody>
        </p:sp>
      </p:grpSp>
      <p:sp>
        <p:nvSpPr>
          <p:cNvPr id="106" name="TextBox 105"/>
          <p:cNvSpPr txBox="1"/>
          <p:nvPr/>
        </p:nvSpPr>
        <p:spPr>
          <a:xfrm>
            <a:off x="6254979" y="4858365"/>
            <a:ext cx="2716247" cy="646331"/>
          </a:xfrm>
          <a:prstGeom prst="rect">
            <a:avLst/>
          </a:prstGeom>
          <a:noFill/>
        </p:spPr>
        <p:txBody>
          <a:bodyPr wrap="square" rtlCol="0">
            <a:spAutoFit/>
          </a:bodyPr>
          <a:lstStyle/>
          <a:p>
            <a:pPr algn="ctr"/>
            <a:r>
              <a:rPr lang="en-SG">
                <a:solidFill>
                  <a:schemeClr val="bg1"/>
                </a:solidFill>
                <a:latin typeface="Arial Narrow" panose="020B0606020202030204" pitchFamily="34" charset="0"/>
                <a:ea typeface="Söhne"/>
              </a:rPr>
              <a:t>INNER SOUL VERSE </a:t>
            </a:r>
            <a:endParaRPr lang="en-SG" smtClean="0">
              <a:solidFill>
                <a:schemeClr val="bg1"/>
              </a:solidFill>
              <a:latin typeface="Arial Narrow" panose="020B0606020202030204" pitchFamily="34" charset="0"/>
              <a:ea typeface="Söhne"/>
            </a:endParaRPr>
          </a:p>
          <a:p>
            <a:pPr algn="ctr"/>
            <a:r>
              <a:rPr lang="en-SG" smtClean="0">
                <a:solidFill>
                  <a:schemeClr val="bg1"/>
                </a:solidFill>
                <a:latin typeface="Arial Narrow" panose="020B0606020202030204" pitchFamily="34" charset="0"/>
                <a:ea typeface="Söhne"/>
              </a:rPr>
              <a:t>PRESENTS</a:t>
            </a:r>
            <a:endParaRPr lang="en-SG">
              <a:solidFill>
                <a:schemeClr val="bg1"/>
              </a:solidFill>
              <a:latin typeface="Arial Narrow" panose="020B0606020202030204" pitchFamily="34" charset="0"/>
              <a:ea typeface="Söhne"/>
            </a:endParaRPr>
          </a:p>
        </p:txBody>
      </p:sp>
      <p:sp>
        <p:nvSpPr>
          <p:cNvPr id="107" name="Rectangle 4"/>
          <p:cNvSpPr>
            <a:spLocks noChangeArrowheads="1"/>
          </p:cNvSpPr>
          <p:nvPr/>
        </p:nvSpPr>
        <p:spPr bwMode="auto">
          <a:xfrm>
            <a:off x="18860253" y="6896733"/>
            <a:ext cx="2865643"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mtClean="0">
                <a:solidFill>
                  <a:schemeClr val="bg1"/>
                </a:solidFill>
                <a:latin typeface="Arial" panose="020B0604020202020204" pitchFamily="34" charset="0"/>
                <a:ea typeface="Söhne"/>
              </a:rPr>
              <a:t>In </a:t>
            </a:r>
            <a:r>
              <a:rPr lang="en-US" altLang="zh-CN">
                <a:solidFill>
                  <a:schemeClr val="bg1"/>
                </a:solidFill>
                <a:latin typeface="Arial" panose="020B0604020202020204" pitchFamily="34" charset="0"/>
                <a:ea typeface="Söhne"/>
              </a:rPr>
              <a:t>this </a:t>
            </a:r>
            <a:r>
              <a:rPr lang="en-US" altLang="zh-CN" smtClean="0">
                <a:solidFill>
                  <a:schemeClr val="bg1"/>
                </a:solidFill>
                <a:latin typeface="Arial" panose="020B0604020202020204" pitchFamily="34" charset="0"/>
                <a:ea typeface="Söhne"/>
              </a:rPr>
              <a:t>Halloween, </a:t>
            </a:r>
            <a:r>
              <a:rPr lang="en-US" altLang="zh-CN">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endParaRPr lang="en-US" altLang="zh-CN" smtClean="0">
              <a:solidFill>
                <a:schemeClr val="bg1"/>
              </a:solidFill>
              <a:latin typeface="Arial" panose="020B0604020202020204" pitchFamily="34" charset="0"/>
              <a:ea typeface="Söhne"/>
            </a:endParaRPr>
          </a:p>
          <a:p>
            <a:pPr lvl="0" defTabSz="914400" eaLnBrk="0" fontAlgn="base" hangingPunct="0">
              <a:spcBef>
                <a:spcPct val="0"/>
              </a:spcBef>
              <a:spcAft>
                <a:spcPct val="0"/>
              </a:spcAft>
            </a:pPr>
            <a:r>
              <a:rPr lang="zh-CN" altLang="en-US">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a:solidFill>
                  <a:schemeClr val="bg1"/>
                </a:solidFill>
                <a:latin typeface="Arial" panose="020B0604020202020204" pitchFamily="34" charset="0"/>
                <a:ea typeface="Söhne"/>
              </a:rPr>
              <a:t>/</a:t>
            </a:r>
            <a:r>
              <a:rPr lang="zh-CN" altLang="en-US">
                <a:solidFill>
                  <a:schemeClr val="bg1"/>
                </a:solidFill>
                <a:latin typeface="Arial" panose="020B0604020202020204" pitchFamily="34" charset="0"/>
                <a:ea typeface="Söhne"/>
              </a:rPr>
              <a:t>她会在这一刻相遇？</a:t>
            </a:r>
            <a:endParaRPr lang="en-US" altLang="zh-CN">
              <a:solidFill>
                <a:schemeClr val="bg1"/>
              </a:solidFill>
              <a:latin typeface="Arial" panose="020B0604020202020204" pitchFamily="34" charset="0"/>
              <a:ea typeface="Söhne"/>
            </a:endParaRPr>
          </a:p>
        </p:txBody>
      </p:sp>
      <p:sp>
        <p:nvSpPr>
          <p:cNvPr id="108" name="TextBox 107"/>
          <p:cNvSpPr txBox="1"/>
          <p:nvPr/>
        </p:nvSpPr>
        <p:spPr>
          <a:xfrm>
            <a:off x="4635392" y="9579822"/>
            <a:ext cx="2184869"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Ages</a:t>
            </a:r>
          </a:p>
          <a:p>
            <a:r>
              <a:rPr lang="en-SG" sz="2400">
                <a:solidFill>
                  <a:schemeClr val="bg1"/>
                </a:solidFill>
                <a:latin typeface="Arial Narrow" panose="020B0606020202030204" pitchFamily="34" charset="0"/>
                <a:ea typeface="Söhne"/>
              </a:rPr>
              <a:t>Female: 23 - </a:t>
            </a:r>
            <a:r>
              <a:rPr lang="en-SG" sz="2400" smtClean="0">
                <a:solidFill>
                  <a:schemeClr val="bg1"/>
                </a:solidFill>
                <a:latin typeface="Arial Narrow" panose="020B0606020202030204" pitchFamily="34" charset="0"/>
                <a:ea typeface="Söhne"/>
              </a:rPr>
              <a:t>30</a:t>
            </a:r>
            <a:endParaRPr lang="en-SG" sz="2400" b="1" smtClean="0">
              <a:solidFill>
                <a:srgbClr val="FF0000"/>
              </a:solidFill>
              <a:latin typeface="Arial Narrow" panose="020B0606020202030204" pitchFamily="34" charset="0"/>
              <a:ea typeface="Söhne"/>
            </a:endParaRPr>
          </a:p>
          <a:p>
            <a:r>
              <a:rPr lang="en-SG" sz="2400" smtClean="0">
                <a:solidFill>
                  <a:schemeClr val="bg1"/>
                </a:solidFill>
                <a:latin typeface="Arial Narrow" panose="020B0606020202030204" pitchFamily="34" charset="0"/>
                <a:ea typeface="Söhne"/>
              </a:rPr>
              <a:t>Male: 25 - 32</a:t>
            </a:r>
          </a:p>
        </p:txBody>
      </p:sp>
      <p:sp>
        <p:nvSpPr>
          <p:cNvPr id="109" name="TextBox 108"/>
          <p:cNvSpPr txBox="1"/>
          <p:nvPr/>
        </p:nvSpPr>
        <p:spPr>
          <a:xfrm>
            <a:off x="7341962" y="9579822"/>
            <a:ext cx="1823509" cy="2862322"/>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Where</a:t>
            </a:r>
            <a:r>
              <a:rPr lang="en-SG" sz="2400" b="1">
                <a:solidFill>
                  <a:srgbClr val="FF0000"/>
                </a:solidFill>
                <a:latin typeface="Arial Narrow" panose="020B0606020202030204" pitchFamily="34" charset="0"/>
                <a:ea typeface="Söhne"/>
              </a:rPr>
              <a:t>:</a:t>
            </a:r>
          </a:p>
          <a:p>
            <a:r>
              <a:rPr lang="en-SG" sz="2400">
                <a:solidFill>
                  <a:schemeClr val="bg1"/>
                </a:solidFill>
                <a:latin typeface="Arial Narrow" panose="020B0606020202030204" pitchFamily="34" charset="0"/>
              </a:rPr>
              <a:t>Yorimichi Yakitori</a:t>
            </a:r>
          </a:p>
          <a:p>
            <a:r>
              <a:rPr lang="en-SG" sz="2400">
                <a:solidFill>
                  <a:schemeClr val="bg1"/>
                </a:solidFill>
                <a:latin typeface="Arial Narrow" panose="020B0606020202030204" pitchFamily="34" charset="0"/>
              </a:rPr>
              <a:t>Izayaka</a:t>
            </a:r>
          </a:p>
          <a:p>
            <a:r>
              <a:rPr lang="en-SG" sz="2400">
                <a:solidFill>
                  <a:schemeClr val="bg1"/>
                </a:solidFill>
                <a:latin typeface="Arial Narrow" panose="020B0606020202030204" pitchFamily="34" charset="0"/>
              </a:rPr>
              <a:t>@ Beach </a:t>
            </a:r>
            <a:r>
              <a:rPr lang="en-SG" sz="2400" smtClean="0">
                <a:solidFill>
                  <a:schemeClr val="bg1"/>
                </a:solidFill>
                <a:latin typeface="Arial Narrow" panose="020B0606020202030204" pitchFamily="34" charset="0"/>
              </a:rPr>
              <a:t>Rd</a:t>
            </a:r>
          </a:p>
          <a:p>
            <a:endParaRPr lang="en-SG" sz="2400">
              <a:solidFill>
                <a:schemeClr val="bg1"/>
              </a:solidFill>
              <a:latin typeface="Arial Narrow" panose="020B0606020202030204" pitchFamily="34" charset="0"/>
            </a:endParaRPr>
          </a:p>
          <a:p>
            <a:r>
              <a:rPr lang="en-SG" sz="1200">
                <a:solidFill>
                  <a:schemeClr val="bg1"/>
                </a:solidFill>
                <a:latin typeface="Arial Narrow" panose="020B0606020202030204" pitchFamily="34" charset="0"/>
                <a:ea typeface="Söhne"/>
              </a:rPr>
              <a:t>Prices includes:</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Fcilitation</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Light refreshments </a:t>
            </a:r>
            <a:endParaRPr lang="en-SG" sz="1200">
              <a:solidFill>
                <a:schemeClr val="bg1"/>
              </a:solidFill>
              <a:latin typeface="Arial Narrow" panose="020B0606020202030204" pitchFamily="34" charset="0"/>
            </a:endParaRPr>
          </a:p>
        </p:txBody>
      </p:sp>
      <p:sp>
        <p:nvSpPr>
          <p:cNvPr id="110" name="TextBox 109"/>
          <p:cNvSpPr txBox="1"/>
          <p:nvPr/>
        </p:nvSpPr>
        <p:spPr>
          <a:xfrm>
            <a:off x="4635392" y="10823549"/>
            <a:ext cx="2574297"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When</a:t>
            </a:r>
            <a:endParaRPr lang="en-SG" sz="2400" b="1">
              <a:solidFill>
                <a:srgbClr val="FF0000"/>
              </a:solidFill>
              <a:latin typeface="Arial Narrow" panose="020B0606020202030204" pitchFamily="34" charset="0"/>
              <a:ea typeface="Söhne"/>
            </a:endParaRPr>
          </a:p>
          <a:p>
            <a:r>
              <a:rPr lang="en-SG" sz="2400">
                <a:solidFill>
                  <a:schemeClr val="bg1"/>
                </a:solidFill>
                <a:latin typeface="Arial Narrow" panose="020B0606020202030204" pitchFamily="34" charset="0"/>
                <a:ea typeface="Söhne"/>
              </a:rPr>
              <a:t>COMING THIS SEPT </a:t>
            </a:r>
          </a:p>
          <a:p>
            <a:endParaRPr lang="en-SG" sz="2400" smtClean="0">
              <a:solidFill>
                <a:schemeClr val="bg1"/>
              </a:solidFill>
              <a:latin typeface="Arial Narrow" panose="020B0606020202030204" pitchFamily="34" charset="0"/>
              <a:ea typeface="Söhne"/>
            </a:endParaRPr>
          </a:p>
        </p:txBody>
      </p:sp>
      <p:sp>
        <p:nvSpPr>
          <p:cNvPr id="111" name="TextBox 110"/>
          <p:cNvSpPr txBox="1"/>
          <p:nvPr/>
        </p:nvSpPr>
        <p:spPr>
          <a:xfrm>
            <a:off x="19353831" y="4992851"/>
            <a:ext cx="1597396" cy="1200329"/>
          </a:xfrm>
          <a:prstGeom prst="rect">
            <a:avLst/>
          </a:prstGeom>
          <a:noFill/>
          <a:ln w="19050">
            <a:noFill/>
          </a:ln>
        </p:spPr>
        <p:txBody>
          <a:bodyPr wrap="square" rtlCol="0">
            <a:spAutoFit/>
          </a:bodyPr>
          <a:lstStyle/>
          <a:p>
            <a:pPr algn="ctr"/>
            <a:r>
              <a:rPr lang="en-SG" sz="3600" smtClean="0">
                <a:solidFill>
                  <a:srgbClr val="FF0000"/>
                </a:solidFill>
                <a:latin typeface="Bauhaus 93" panose="04030905020B02020C02" pitchFamily="82" charset="0"/>
                <a:cs typeface="Arial" panose="020B0604020202020204" pitchFamily="34" charset="0"/>
              </a:rPr>
              <a:t>THIS</a:t>
            </a:r>
          </a:p>
          <a:p>
            <a:pPr algn="ctr"/>
            <a:r>
              <a:rPr lang="en-SG" sz="3600" smtClean="0">
                <a:solidFill>
                  <a:srgbClr val="FF0000"/>
                </a:solidFill>
                <a:latin typeface="Bauhaus 93" panose="04030905020B02020C02" pitchFamily="82" charset="0"/>
                <a:cs typeface="Arial" panose="020B0604020202020204" pitchFamily="34" charset="0"/>
              </a:rPr>
              <a:t>SEPT</a:t>
            </a:r>
            <a:endParaRPr lang="en-SG" sz="3600">
              <a:solidFill>
                <a:srgbClr val="FF0000"/>
              </a:solidFill>
              <a:latin typeface="Bauhaus 93" panose="04030905020B02020C02" pitchFamily="82" charset="0"/>
              <a:cs typeface="Arial" panose="020B0604020202020204" pitchFamily="34" charset="0"/>
            </a:endParaRPr>
          </a:p>
        </p:txBody>
      </p:sp>
      <p:sp>
        <p:nvSpPr>
          <p:cNvPr id="112" name="Rounded Rectangle 111"/>
          <p:cNvSpPr/>
          <p:nvPr/>
        </p:nvSpPr>
        <p:spPr>
          <a:xfrm>
            <a:off x="19432529" y="4873015"/>
            <a:ext cx="1440000" cy="14400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4" name="TextBox 113"/>
          <p:cNvSpPr txBox="1"/>
          <p:nvPr/>
        </p:nvSpPr>
        <p:spPr>
          <a:xfrm>
            <a:off x="5727826" y="9014284"/>
            <a:ext cx="3840500" cy="461665"/>
          </a:xfrm>
          <a:prstGeom prst="rect">
            <a:avLst/>
          </a:prstGeom>
          <a:noFill/>
        </p:spPr>
        <p:txBody>
          <a:bodyPr wrap="square" rtlCol="0">
            <a:spAutoFit/>
          </a:bodyPr>
          <a:lstStyle/>
          <a:p>
            <a:r>
              <a:rPr lang="en-SG" sz="1200" smtClean="0">
                <a:solidFill>
                  <a:schemeClr val="bg1"/>
                </a:solidFill>
                <a:latin typeface="Arial" panose="020B0604020202020204" pitchFamily="34" charset="0"/>
                <a:ea typeface="Söhne"/>
              </a:rPr>
              <a:t>Note:</a:t>
            </a:r>
          </a:p>
          <a:p>
            <a:r>
              <a:rPr lang="en-SG" sz="1200" smtClean="0">
                <a:solidFill>
                  <a:schemeClr val="bg1"/>
                </a:solidFill>
                <a:latin typeface="Arial" panose="020B0604020202020204" pitchFamily="34" charset="0"/>
                <a:ea typeface="Söhne"/>
              </a:rPr>
              <a:t>Game will be conducted in simple spoken mandarin</a:t>
            </a:r>
            <a:endParaRPr lang="en-SG" sz="1200">
              <a:solidFill>
                <a:schemeClr val="bg1"/>
              </a:solidFill>
              <a:latin typeface="Arial" panose="020B0604020202020204" pitchFamily="34" charset="0"/>
              <a:ea typeface="Söhne"/>
            </a:endParaRPr>
          </a:p>
        </p:txBody>
      </p:sp>
    </p:spTree>
    <p:extLst>
      <p:ext uri="{BB962C8B-B14F-4D97-AF65-F5344CB8AC3E}">
        <p14:creationId xmlns:p14="http://schemas.microsoft.com/office/powerpoint/2010/main" val="3101651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6732933" cy="4708981"/>
          </a:xfrm>
          <a:prstGeom prst="rect">
            <a:avLst/>
          </a:prstGeom>
          <a:noFill/>
        </p:spPr>
        <p:txBody>
          <a:bodyPr wrap="none" rtlCol="0">
            <a:spAutoFit/>
          </a:bodyPr>
          <a:lstStyle/>
          <a:p>
            <a:r>
              <a:rPr lang="en-SG" sz="30000" smtClean="0">
                <a:solidFill>
                  <a:srgbClr val="FF0000"/>
                </a:solidFill>
              </a:rPr>
              <a:t>PUB</a:t>
            </a:r>
            <a:endParaRPr lang="en-SG" sz="30000">
              <a:solidFill>
                <a:srgbClr val="FF0000"/>
              </a:solidFill>
            </a:endParaRPr>
          </a:p>
        </p:txBody>
      </p:sp>
    </p:spTree>
    <p:extLst>
      <p:ext uri="{BB962C8B-B14F-4D97-AF65-F5344CB8AC3E}">
        <p14:creationId xmlns:p14="http://schemas.microsoft.com/office/powerpoint/2010/main" val="2710753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12024</TotalTime>
  <Words>1676</Words>
  <Application>Microsoft Office PowerPoint</Application>
  <PresentationFormat>Custom</PresentationFormat>
  <Paragraphs>396</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Adobe Myungjo Std M</vt:lpstr>
      <vt:lpstr>等线</vt:lpstr>
      <vt:lpstr>Söhne</vt:lpstr>
      <vt:lpstr>Arial</vt:lpstr>
      <vt:lpstr>Arial Black</vt:lpstr>
      <vt:lpstr>Arial Narrow</vt:lpstr>
      <vt:lpstr>Bahnschrift Light Condensed</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1142</cp:revision>
  <cp:lastPrinted>2023-08-13T03:13:25Z</cp:lastPrinted>
  <dcterms:created xsi:type="dcterms:W3CDTF">2023-05-08T13:35:56Z</dcterms:created>
  <dcterms:modified xsi:type="dcterms:W3CDTF">2023-08-13T03:29:57Z</dcterms:modified>
</cp:coreProperties>
</file>